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63" r:id="rId4"/>
    <p:sldId id="265" r:id="rId5"/>
    <p:sldId id="264" r:id="rId6"/>
    <p:sldId id="261" r:id="rId7"/>
    <p:sldId id="267" r:id="rId8"/>
    <p:sldId id="269" r:id="rId9"/>
    <p:sldId id="296" r:id="rId10"/>
    <p:sldId id="297" r:id="rId11"/>
    <p:sldId id="295" r:id="rId12"/>
    <p:sldId id="294" r:id="rId13"/>
    <p:sldId id="270" r:id="rId14"/>
    <p:sldId id="293" r:id="rId15"/>
    <p:sldId id="292" r:id="rId16"/>
    <p:sldId id="291" r:id="rId17"/>
    <p:sldId id="290" r:id="rId18"/>
    <p:sldId id="289" r:id="rId19"/>
    <p:sldId id="288" r:id="rId20"/>
    <p:sldId id="287" r:id="rId21"/>
    <p:sldId id="286" r:id="rId22"/>
    <p:sldId id="285" r:id="rId23"/>
    <p:sldId id="284" r:id="rId24"/>
    <p:sldId id="258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3A0A0-7AB0-454C-90A2-043CE661DBAC}" v="2209" dt="2020-06-02T23:02:50.273"/>
    <p1510:client id="{3EFC84CF-4CC2-1673-9558-65CEF2BFC409}" v="136" dt="2020-06-02T21:00:43.529"/>
    <p1510:client id="{5152AD22-7738-22A9-FD02-B9FF1AC9E93C}" v="2" dt="2020-06-02T01:33:07.978"/>
    <p1510:client id="{59E46C37-D3F2-6A58-C467-2F6E991DDC09}" v="93" dt="2020-06-02T22:39:08.177"/>
    <p1510:client id="{7C692DED-39C9-A14E-53BF-9BA1A4D8FF8F}" v="423" dt="2020-06-02T00:38:42.763"/>
    <p1510:client id="{838164C9-E538-1E48-364F-99FAAE03A55C}" v="1574" dt="2020-06-02T00:46:21.376"/>
    <p1510:client id="{888C4EAA-6EBF-933B-73B8-CF52D9385081}" v="9" dt="2020-06-02T20:25:14.629"/>
    <p1510:client id="{958E0BF5-77C4-D74D-14A7-157B708B18A6}" v="414" dt="2020-06-02T01:43:01.764"/>
    <p1510:client id="{97026DB0-AA31-4D1F-B824-B154333729D7}" v="5" dt="2020-06-02T00:51:30.055"/>
    <p1510:client id="{9E5F781C-6E5C-2B95-9B04-59AA3E0D625F}" v="5" dt="2020-06-02T02:16:56.796"/>
    <p1510:client id="{9E83DE85-3B02-A081-E355-8E585BA871EF}" v="27" dt="2020-06-02T01:48:47.845"/>
    <p1510:client id="{AF828926-BE08-827E-B40D-21BC2FEA4BEE}" v="394" dt="2020-06-02T04:40:23.691"/>
    <p1510:client id="{AFDAB8CB-A44E-4C99-D430-E4E36998BA2D}" v="2" dt="2020-06-02T01:32:34.050"/>
    <p1510:client id="{CBC01DEF-A7BF-3D30-27AE-CD135FDB983A}" v="1539" dt="2020-06-02T02:03:41.539"/>
    <p1510:client id="{CCDE4ADC-744B-3158-E48C-B4DD48C5B0E3}" v="12" dt="2020-06-02T22:37:15.620"/>
    <p1510:client id="{D69B2066-55EE-4B00-9A39-EB7B6558861E}" v="43" dt="2020-06-01T23:55:32.159"/>
    <p1510:client id="{EFB7B09B-56F4-5E69-20F5-21DE127DC6E2}" v="1" dt="2020-06-02T05:27:10.0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2"/>
  </p:normalViewPr>
  <p:slideViewPr>
    <p:cSldViewPr snapToGrid="0">
      <p:cViewPr varScale="1">
        <p:scale>
          <a:sx n="143" d="100"/>
          <a:sy n="143" d="100"/>
        </p:scale>
        <p:origin x="16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CD0363-3D19-3649-815F-44515E32CB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5B2C94-C741-964A-A5E1-D2E3B9ACEF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C8D6B7E-D04D-6B40-8E98-2F480698EC97}" type="datetimeFigureOut">
              <a:rPr lang="en-US"/>
              <a:pPr>
                <a:defRPr/>
              </a:pPr>
              <a:t>6/2/20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2AD1EC3-7ADC-E349-9084-BCE3851B44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AC387F3-9115-B147-941E-E0D0BD3607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4D2C0-A22D-3048-8401-D0A6060A7C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74A02-EE7F-9A4E-B0D8-F176E95AE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F955D84-EB71-8C44-826A-761C71B46A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3. In most instances, image classification involves many classes. </a:t>
            </a:r>
          </a:p>
          <a:p>
            <a:r>
              <a:rPr lang="en-US"/>
              <a:t>4. For binary classification, it answers the question: does this image contain cats?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   For multi-class, it answers the question: does this image contain cats, or dogs, and many other pre-specified objects?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55D84-EB71-8C44-826A-761C71B46AA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6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3. This answers 2 questions at once. Is there a cat in this picture? If so, where is it? </a:t>
            </a:r>
          </a:p>
          <a:p>
            <a:endParaRPr lang="en-US"/>
          </a:p>
          <a:p>
            <a:r>
              <a:rPr lang="en-US"/>
              <a:t>End. But if we want to locate other possible objects as well?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55D84-EB71-8C44-826A-761C71B46AA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8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2. This is, in a way, object localization for all possible pre-specified object classes. It could be thought as the multi-class version of object localization.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55D84-EB71-8C44-826A-761C71B46AA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51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2. What if we want to introduce new classes? </a:t>
            </a:r>
          </a:p>
          <a:p>
            <a:endParaRPr lang="en-US"/>
          </a:p>
          <a:p>
            <a:r>
              <a:rPr lang="en-US"/>
              <a:t>3. We do not want to retrain the model using many examples  for each new class introduced.</a:t>
            </a:r>
          </a:p>
          <a:p>
            <a:endParaRPr lang="en-US"/>
          </a:p>
          <a:p>
            <a:r>
              <a:rPr lang="en-US"/>
              <a:t>4. One method is based on finding new feature weights for novel classes, the other on finetuning trained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955D84-EB71-8C44-826A-761C71B46AA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5EB9FA3-6CA6-4F49-9C55-CDB9E76A3CFF}"/>
              </a:ext>
            </a:extLst>
          </p:cNvPr>
          <p:cNvCxnSpPr/>
          <p:nvPr userDrawn="1"/>
        </p:nvCxnSpPr>
        <p:spPr>
          <a:xfrm>
            <a:off x="4595813" y="5380038"/>
            <a:ext cx="0" cy="65722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TextBox 12">
            <a:extLst>
              <a:ext uri="{FF2B5EF4-FFF2-40B4-BE49-F238E27FC236}">
                <a16:creationId xmlns:a16="http://schemas.microsoft.com/office/drawing/2014/main" id="{66FD8802-3545-0D41-9BB8-5B0705681BA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95813" y="5359400"/>
            <a:ext cx="40592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500">
                <a:solidFill>
                  <a:srgbClr val="0C6BC7"/>
                </a:solidFill>
                <a:latin typeface="Calibri Light" panose="020F0302020204030204" pitchFamily="34" charset="0"/>
                <a:ea typeface="FangSong" panose="02010609060101010101" pitchFamily="49" charset="-122"/>
                <a:cs typeface="Consolas" panose="020B0609020204030204" pitchFamily="49" charset="0"/>
              </a:rPr>
              <a:t>Bourns College of Engineering</a:t>
            </a:r>
          </a:p>
          <a:p>
            <a:pPr eaLnBrk="1" hangingPunct="1"/>
            <a:r>
              <a:rPr lang="en-US" altLang="en-US" sz="1500">
                <a:solidFill>
                  <a:srgbClr val="0C6BC7"/>
                </a:solidFill>
                <a:latin typeface="Calibri Light" panose="020F0302020204030204" pitchFamily="34" charset="0"/>
                <a:ea typeface="FangSong" panose="02010609060101010101" pitchFamily="49" charset="-122"/>
                <a:cs typeface="Consolas" panose="020B0609020204030204" pitchFamily="49" charset="0"/>
              </a:rPr>
              <a:t>Video Computing Group</a:t>
            </a:r>
          </a:p>
        </p:txBody>
      </p:sp>
      <p:pic>
        <p:nvPicPr>
          <p:cNvPr id="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29C2B3B4-9DDE-9145-B430-42C09899F7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5434013"/>
            <a:ext cx="19605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12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F28D4-5CED-B44A-A84F-2D05AD99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2944B-F70D-CC48-9301-DB9043D5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E9DB7-9382-3D43-B87D-C215F823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2DE80-0134-C14C-BC59-876AC90C73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6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7F76FAB-9D70-564A-A2F2-E698D6E23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24250" y="637540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80352-8D04-0D42-9EEF-6FB2C29F47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A2407-FA2A-B040-9691-98574BCF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050" baseline="0" dirty="0">
                <a:solidFill>
                  <a:srgbClr val="0C6BC7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Multi-view video frame reconstruction/interpolation</a:t>
            </a:r>
          </a:p>
        </p:txBody>
      </p:sp>
    </p:spTree>
    <p:extLst>
      <p:ext uri="{BB962C8B-B14F-4D97-AF65-F5344CB8AC3E}">
        <p14:creationId xmlns:p14="http://schemas.microsoft.com/office/powerpoint/2010/main" val="61559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8770"/>
            <a:ext cx="7886700" cy="4673767"/>
          </a:xfrm>
        </p:spPr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  <a:lvl2pPr>
              <a:defRPr baseline="0">
                <a:latin typeface="Calibri Light" panose="020F0302020204030204" pitchFamily="34" charset="0"/>
              </a:defRPr>
            </a:lvl2pPr>
            <a:lvl3pPr>
              <a:defRPr baseline="0">
                <a:latin typeface="Calibri Light" panose="020F0302020204030204" pitchFamily="34" charset="0"/>
              </a:defRPr>
            </a:lvl3pPr>
            <a:lvl4pPr>
              <a:defRPr baseline="0">
                <a:latin typeface="Calibri Light" panose="020F0302020204030204" pitchFamily="34" charset="0"/>
              </a:defRPr>
            </a:lvl4pPr>
            <a:lvl5pPr>
              <a:defRPr baseline="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28650" y="512271"/>
            <a:ext cx="7886700" cy="866498"/>
          </a:xfrm>
          <a:prstGeom prst="rect">
            <a:avLst/>
          </a:prstGeom>
        </p:spPr>
        <p:txBody>
          <a:bodyPr anchor="t"/>
          <a:lstStyle>
            <a:lvl1pPr algn="ctr">
              <a:defRPr>
                <a:solidFill>
                  <a:srgbClr val="0C6BC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BD333-22C3-6B4F-A224-686D3D19D5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FEB7A2-B252-4241-8D63-59AD8CCC6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253D1E5-EF6A-6A4E-808E-A6018D66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Multi-view video frame reconstruction/interpolation</a:t>
            </a:r>
          </a:p>
        </p:txBody>
      </p:sp>
    </p:spTree>
    <p:extLst>
      <p:ext uri="{BB962C8B-B14F-4D97-AF65-F5344CB8AC3E}">
        <p14:creationId xmlns:p14="http://schemas.microsoft.com/office/powerpoint/2010/main" val="2052297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8650" y="1378770"/>
            <a:ext cx="7886700" cy="4673767"/>
          </a:xfrm>
        </p:spPr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  <a:lvl2pPr>
              <a:defRPr baseline="0">
                <a:latin typeface="Calibri Light" panose="020F0302020204030204" pitchFamily="34" charset="0"/>
              </a:defRPr>
            </a:lvl2pPr>
            <a:lvl3pPr>
              <a:defRPr baseline="0">
                <a:latin typeface="Calibri Light" panose="020F0302020204030204" pitchFamily="34" charset="0"/>
              </a:defRPr>
            </a:lvl3pPr>
            <a:lvl4pPr>
              <a:defRPr baseline="0">
                <a:latin typeface="Calibri Light" panose="020F0302020204030204" pitchFamily="34" charset="0"/>
              </a:defRPr>
            </a:lvl4pPr>
            <a:lvl5pPr>
              <a:defRPr baseline="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>
          <a:xfrm>
            <a:off x="628650" y="512271"/>
            <a:ext cx="7886700" cy="866498"/>
          </a:xfrm>
          <a:prstGeom prst="rect">
            <a:avLst/>
          </a:prstGeom>
        </p:spPr>
        <p:txBody>
          <a:bodyPr anchor="t"/>
          <a:lstStyle>
            <a:lvl1pPr algn="ctr">
              <a:defRPr>
                <a:solidFill>
                  <a:srgbClr val="0C6BC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D356B-AF84-5A49-9CE1-BE88AC0FC9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F5DFC-8554-1A42-B566-B4F6C90BF6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EFBEC51-649D-1741-B462-FAB32A707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Multi-view video frame reconstruction/interpolation</a:t>
            </a:r>
          </a:p>
        </p:txBody>
      </p:sp>
    </p:spTree>
    <p:extLst>
      <p:ext uri="{BB962C8B-B14F-4D97-AF65-F5344CB8AC3E}">
        <p14:creationId xmlns:p14="http://schemas.microsoft.com/office/powerpoint/2010/main" val="123973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8650" y="1378770"/>
            <a:ext cx="7886700" cy="4673767"/>
          </a:xfrm>
        </p:spPr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  <a:lvl2pPr>
              <a:defRPr baseline="0">
                <a:latin typeface="Calibri Light" panose="020F0302020204030204" pitchFamily="34" charset="0"/>
              </a:defRPr>
            </a:lvl2pPr>
            <a:lvl3pPr>
              <a:defRPr baseline="0">
                <a:latin typeface="Calibri Light" panose="020F0302020204030204" pitchFamily="34" charset="0"/>
              </a:defRPr>
            </a:lvl3pPr>
            <a:lvl4pPr>
              <a:defRPr baseline="0">
                <a:latin typeface="Calibri Light" panose="020F0302020204030204" pitchFamily="34" charset="0"/>
              </a:defRPr>
            </a:lvl4pPr>
            <a:lvl5pPr>
              <a:defRPr baseline="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9"/>
          <p:cNvSpPr>
            <a:spLocks noGrp="1"/>
          </p:cNvSpPr>
          <p:nvPr>
            <p:ph type="title"/>
          </p:nvPr>
        </p:nvSpPr>
        <p:spPr>
          <a:xfrm>
            <a:off x="628650" y="512271"/>
            <a:ext cx="7886700" cy="866498"/>
          </a:xfrm>
          <a:prstGeom prst="rect">
            <a:avLst/>
          </a:prstGeom>
        </p:spPr>
        <p:txBody>
          <a:bodyPr anchor="t"/>
          <a:lstStyle>
            <a:lvl1pPr algn="ctr">
              <a:defRPr>
                <a:solidFill>
                  <a:srgbClr val="0C6BC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60F54-8488-7F4B-A4EB-0A269CE09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7BA53-56DD-7B47-8F58-4780FAC455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6BAD0F3-9CA0-4840-ADC4-6BE83038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Multi-view video frame reconstruction/interpolation</a:t>
            </a:r>
          </a:p>
        </p:txBody>
      </p:sp>
    </p:spTree>
    <p:extLst>
      <p:ext uri="{BB962C8B-B14F-4D97-AF65-F5344CB8AC3E}">
        <p14:creationId xmlns:p14="http://schemas.microsoft.com/office/powerpoint/2010/main" val="127362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650" y="1378770"/>
            <a:ext cx="7886700" cy="4673767"/>
          </a:xfrm>
        </p:spPr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  <a:lvl2pPr>
              <a:defRPr baseline="0">
                <a:latin typeface="Calibri Light" panose="020F0302020204030204" pitchFamily="34" charset="0"/>
              </a:defRPr>
            </a:lvl2pPr>
            <a:lvl3pPr>
              <a:defRPr baseline="0">
                <a:latin typeface="Calibri Light" panose="020F0302020204030204" pitchFamily="34" charset="0"/>
              </a:defRPr>
            </a:lvl3pPr>
            <a:lvl4pPr>
              <a:defRPr baseline="0">
                <a:latin typeface="Calibri Light" panose="020F0302020204030204" pitchFamily="34" charset="0"/>
              </a:defRPr>
            </a:lvl4pPr>
            <a:lvl5pPr>
              <a:defRPr baseline="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9"/>
          <p:cNvSpPr>
            <a:spLocks noGrp="1"/>
          </p:cNvSpPr>
          <p:nvPr>
            <p:ph type="title"/>
          </p:nvPr>
        </p:nvSpPr>
        <p:spPr>
          <a:xfrm>
            <a:off x="628650" y="512271"/>
            <a:ext cx="7886700" cy="866498"/>
          </a:xfrm>
          <a:prstGeom prst="rect">
            <a:avLst/>
          </a:prstGeom>
        </p:spPr>
        <p:txBody>
          <a:bodyPr anchor="t"/>
          <a:lstStyle>
            <a:lvl1pPr algn="ctr">
              <a:defRPr>
                <a:solidFill>
                  <a:srgbClr val="0C6BC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18724-BDBF-2D41-9D03-C25935972B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058BC-5A7D-9443-A246-ADB333370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0A7C3A9-8654-CB4D-B353-35139B58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Multi-view video frame reconstruction/interpolation</a:t>
            </a:r>
          </a:p>
        </p:txBody>
      </p:sp>
    </p:spTree>
    <p:extLst>
      <p:ext uri="{BB962C8B-B14F-4D97-AF65-F5344CB8AC3E}">
        <p14:creationId xmlns:p14="http://schemas.microsoft.com/office/powerpoint/2010/main" val="2065712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1378770"/>
            <a:ext cx="7886700" cy="4673767"/>
          </a:xfrm>
        </p:spPr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  <a:lvl2pPr>
              <a:defRPr baseline="0">
                <a:latin typeface="Calibri Light" panose="020F0302020204030204" pitchFamily="34" charset="0"/>
              </a:defRPr>
            </a:lvl2pPr>
            <a:lvl3pPr>
              <a:defRPr baseline="0">
                <a:latin typeface="Calibri Light" panose="020F0302020204030204" pitchFamily="34" charset="0"/>
              </a:defRPr>
            </a:lvl3pPr>
            <a:lvl4pPr>
              <a:defRPr baseline="0">
                <a:latin typeface="Calibri Light" panose="020F0302020204030204" pitchFamily="34" charset="0"/>
              </a:defRPr>
            </a:lvl4pPr>
            <a:lvl5pPr>
              <a:defRPr baseline="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28650" y="512271"/>
            <a:ext cx="7886700" cy="866498"/>
          </a:xfrm>
          <a:prstGeom prst="rect">
            <a:avLst/>
          </a:prstGeom>
        </p:spPr>
        <p:txBody>
          <a:bodyPr anchor="t"/>
          <a:lstStyle>
            <a:lvl1pPr algn="ctr">
              <a:defRPr>
                <a:solidFill>
                  <a:srgbClr val="0C6BC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9E94F-74EB-C54F-AFE0-7AA0D0C9A0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F0F39-E68F-4044-9358-0E432591F4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FE52948-CE87-EE4D-A0A1-D5AE28F66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Multi-view video frame reconstruction/interpolation</a:t>
            </a:r>
          </a:p>
        </p:txBody>
      </p:sp>
    </p:spTree>
    <p:extLst>
      <p:ext uri="{BB962C8B-B14F-4D97-AF65-F5344CB8AC3E}">
        <p14:creationId xmlns:p14="http://schemas.microsoft.com/office/powerpoint/2010/main" val="71058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378770"/>
            <a:ext cx="7886700" cy="4673767"/>
          </a:xfrm>
        </p:spPr>
        <p:txBody>
          <a:bodyPr/>
          <a:lstStyle>
            <a:lvl1pPr>
              <a:defRPr baseline="0">
                <a:latin typeface="Calibri Light" panose="020F0302020204030204" pitchFamily="34" charset="0"/>
              </a:defRPr>
            </a:lvl1pPr>
            <a:lvl2pPr>
              <a:defRPr baseline="0">
                <a:latin typeface="Calibri Light" panose="020F0302020204030204" pitchFamily="34" charset="0"/>
              </a:defRPr>
            </a:lvl2pPr>
            <a:lvl3pPr>
              <a:defRPr baseline="0">
                <a:latin typeface="Calibri Light" panose="020F0302020204030204" pitchFamily="34" charset="0"/>
              </a:defRPr>
            </a:lvl3pPr>
            <a:lvl4pPr>
              <a:defRPr baseline="0">
                <a:latin typeface="Calibri Light" panose="020F0302020204030204" pitchFamily="34" charset="0"/>
              </a:defRPr>
            </a:lvl4pPr>
            <a:lvl5pPr>
              <a:defRPr baseline="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9"/>
          <p:cNvSpPr>
            <a:spLocks noGrp="1"/>
          </p:cNvSpPr>
          <p:nvPr>
            <p:ph type="title"/>
          </p:nvPr>
        </p:nvSpPr>
        <p:spPr>
          <a:xfrm>
            <a:off x="628650" y="512271"/>
            <a:ext cx="7886700" cy="866498"/>
          </a:xfrm>
          <a:prstGeom prst="rect">
            <a:avLst/>
          </a:prstGeom>
        </p:spPr>
        <p:txBody>
          <a:bodyPr anchor="t"/>
          <a:lstStyle>
            <a:lvl1pPr algn="ctr">
              <a:defRPr>
                <a:solidFill>
                  <a:srgbClr val="0C6BC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B4EAF-4700-2141-9790-6817477F3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AC088-E632-1046-8D36-6799FD9D59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6046A8A-C398-E74C-B37D-C52D5A59E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Multi-view video frame reconstruction/interpolation</a:t>
            </a:r>
          </a:p>
        </p:txBody>
      </p:sp>
    </p:spTree>
    <p:extLst>
      <p:ext uri="{BB962C8B-B14F-4D97-AF65-F5344CB8AC3E}">
        <p14:creationId xmlns:p14="http://schemas.microsoft.com/office/powerpoint/2010/main" val="260664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D850E-E810-4E49-8324-D334E0153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AF1A4-BB8B-BD4F-8685-F7A58912C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F2B02-2B13-F94D-B428-1167ABA9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1CA773-5E5A-B248-96DF-2EFFF51B6C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93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D7816-241D-7646-809C-4C6AB1D4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D9042-1FB9-AE48-9035-83C5E4565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7A699-4B7E-9748-8010-3658ADCE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92C896-79F1-C84C-AED5-AB9BFF74F5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19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56FFB-371B-CF4B-A88D-669CCE243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5EF646-9962-304D-A8B6-7E0C9AB0740A}"/>
              </a:ext>
            </a:extLst>
          </p:cNvPr>
          <p:cNvCxnSpPr/>
          <p:nvPr userDrawn="1"/>
        </p:nvCxnSpPr>
        <p:spPr>
          <a:xfrm>
            <a:off x="1301750" y="1106488"/>
            <a:ext cx="6540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D68BBD-AD73-B843-8510-D58E1D58D49C}"/>
              </a:ext>
            </a:extLst>
          </p:cNvPr>
          <p:cNvCxnSpPr>
            <a:cxnSpLocks/>
          </p:cNvCxnSpPr>
          <p:nvPr userDrawn="1"/>
        </p:nvCxnSpPr>
        <p:spPr>
          <a:xfrm>
            <a:off x="469900" y="6383338"/>
            <a:ext cx="6064250" cy="47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8">
            <a:extLst>
              <a:ext uri="{FF2B5EF4-FFF2-40B4-BE49-F238E27FC236}">
                <a16:creationId xmlns:a16="http://schemas.microsoft.com/office/drawing/2014/main" id="{7C1F6E10-4113-7E46-861A-D7742A4B6F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6283325"/>
            <a:ext cx="534988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73A963-5035-5D4D-AEDD-C5954C2F3AE3}"/>
              </a:ext>
            </a:extLst>
          </p:cNvPr>
          <p:cNvSpPr txBox="1"/>
          <p:nvPr userDrawn="1"/>
        </p:nvSpPr>
        <p:spPr>
          <a:xfrm>
            <a:off x="7177088" y="6218238"/>
            <a:ext cx="2073275" cy="438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25">
                <a:solidFill>
                  <a:srgbClr val="0C6BC7"/>
                </a:solidFill>
                <a:latin typeface="+mj-lt"/>
                <a:ea typeface="FangSong" panose="02010609060101010101" pitchFamily="49" charset="-122"/>
                <a:cs typeface="Consolas" panose="020B0609020204030204" pitchFamily="49" charset="0"/>
              </a:rPr>
              <a:t>Bourns College of Engineering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25">
                <a:solidFill>
                  <a:srgbClr val="0C6BC7"/>
                </a:solidFill>
                <a:latin typeface="+mj-lt"/>
                <a:ea typeface="FangSong" panose="02010609060101010101" pitchFamily="49" charset="-122"/>
                <a:cs typeface="Consolas" panose="020B0609020204030204" pitchFamily="49" charset="0"/>
              </a:rPr>
              <a:t>Video Computing Group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FE491A-8E82-5743-99B1-F28E217A4EED}"/>
              </a:ext>
            </a:extLst>
          </p:cNvPr>
          <p:cNvCxnSpPr>
            <a:cxnSpLocks/>
          </p:cNvCxnSpPr>
          <p:nvPr userDrawn="1"/>
        </p:nvCxnSpPr>
        <p:spPr>
          <a:xfrm>
            <a:off x="7212013" y="6264275"/>
            <a:ext cx="0" cy="4445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CA9A4BB-093F-8B40-812C-EB7688A31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4888" y="6375400"/>
            <a:ext cx="2057400" cy="365125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mtClean="0">
                <a:latin typeface="+mn-lt"/>
              </a:defRPr>
            </a:lvl1pPr>
          </a:lstStyle>
          <a:p>
            <a:pPr>
              <a:defRPr/>
            </a:pPr>
            <a:fld id="{C663E999-ED2A-3849-8103-5FE414518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AF352B2A-A5EC-0140-BD46-55BFCC1AD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88" y="6375400"/>
            <a:ext cx="3086100" cy="365125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b="1" baseline="0" dirty="0">
                <a:solidFill>
                  <a:srgbClr val="0C6BC7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Multi-view video frame reconstruction/interpolation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2" r:id="rId8"/>
    <p:sldLayoutId id="2147483673" r:id="rId9"/>
    <p:sldLayoutId id="2147483674" r:id="rId10"/>
    <p:sldLayoutId id="2147483675" r:id="rId11"/>
  </p:sldLayoutIdLst>
  <p:hf hdr="0" dt="0"/>
  <p:txStyles>
    <p:titleStyle>
      <a:lvl1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69863" indent="-169863" algn="l" defTabSz="684213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27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5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14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D7564953-746E-0C42-8036-3FC2CD5E9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752600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4500" b="1">
                <a:solidFill>
                  <a:srgbClr val="0C6BC7"/>
                </a:solidFill>
                <a:latin typeface="Calibri Light"/>
                <a:cs typeface="Calibri Light"/>
              </a:rPr>
              <a:t>Analysis of Few Shot Object Detection with Fine-tuning</a:t>
            </a:r>
            <a:endParaRPr lang="en-US" altLang="en-US" sz="4500" b="1">
              <a:solidFill>
                <a:srgbClr val="0C6BC7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467D8AC-D5D2-B34C-83B3-2CB4C84BE1B6}"/>
              </a:ext>
            </a:extLst>
          </p:cNvPr>
          <p:cNvSpPr txBox="1">
            <a:spLocks/>
          </p:cNvSpPr>
          <p:nvPr/>
        </p:nvSpPr>
        <p:spPr>
          <a:xfrm>
            <a:off x="628650" y="2976563"/>
            <a:ext cx="7886699" cy="1612854"/>
          </a:xfrm>
          <a:prstGeom prst="rect">
            <a:avLst/>
          </a:prstGeom>
        </p:spPr>
        <p:txBody>
          <a:bodyPr lIns="68580" tIns="34290" rIns="68580" bIns="34290" anchor="ctr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100" b="1"/>
              <a:t>Chetan Reddy        Jean-Bernard Uwineza         Sayak Nag  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100" b="1">
                <a:ea typeface="+mj-lt"/>
                <a:cs typeface="+mj-lt"/>
              </a:rPr>
              <a:t>Om Shankar</a:t>
            </a:r>
            <a:r>
              <a:rPr lang="en-US" sz="2100" b="1"/>
              <a:t> Ohdar    Vikarn Bhakri </a:t>
            </a:r>
            <a:endParaRPr lang="en-US" sz="2100" b="1">
              <a:cs typeface="Calibri Light"/>
            </a:endParaRPr>
          </a:p>
          <a:p>
            <a:pPr fontAlgn="auto">
              <a:spcAft>
                <a:spcPts val="0"/>
              </a:spcAft>
              <a:defRPr/>
            </a:pPr>
            <a:endParaRPr lang="en-US" sz="1800"/>
          </a:p>
          <a:p>
            <a:pPr fontAlgn="auto">
              <a:spcAft>
                <a:spcPts val="0"/>
              </a:spcAft>
              <a:defRPr/>
            </a:pPr>
            <a:r>
              <a:rPr lang="en-US" sz="1800"/>
              <a:t>EE260: Intro to Deep Learning </a:t>
            </a:r>
            <a:endParaRPr lang="en-US" sz="1800">
              <a:cs typeface="Calibr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CACB1A-FB5B-0443-8460-5CDB04D3F789}"/>
              </a:ext>
            </a:extLst>
          </p:cNvPr>
          <p:cNvSpPr/>
          <p:nvPr/>
        </p:nvSpPr>
        <p:spPr>
          <a:xfrm>
            <a:off x="2425700" y="5327650"/>
            <a:ext cx="4630738" cy="774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196" name="Picture 3">
            <a:extLst>
              <a:ext uri="{FF2B5EF4-FFF2-40B4-BE49-F238E27FC236}">
                <a16:creationId xmlns:a16="http://schemas.microsoft.com/office/drawing/2014/main" id="{898881D4-1ED1-0249-9153-B8829FE96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48" r="101" b="-192"/>
          <a:stretch>
            <a:fillRect/>
          </a:stretch>
        </p:blipFill>
        <p:spPr bwMode="auto">
          <a:xfrm>
            <a:off x="2255838" y="5097463"/>
            <a:ext cx="46323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9350D-51D5-BD49-BCA8-E3BA685261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264" y="1179988"/>
                <a:ext cx="8041301" cy="4631071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400">
                    <a:latin typeface="Calibri Light"/>
                    <a:cs typeface="Calibri Light"/>
                  </a:rPr>
                  <a:t>•Wang et. al. 2020 used a </a:t>
                </a:r>
                <a:r>
                  <a:rPr lang="en-US" sz="2400" b="1">
                    <a:latin typeface="Calibri Light"/>
                    <a:cs typeface="Calibri Light"/>
                  </a:rPr>
                  <a:t>cosine</a:t>
                </a:r>
                <a:r>
                  <a:rPr lang="en-US" sz="2400">
                    <a:latin typeface="Calibri Light"/>
                    <a:cs typeface="Calibri Light"/>
                  </a:rPr>
                  <a:t> distance-based similarity in the second fine-tuning stage for their classifier </a:t>
                </a:r>
              </a:p>
              <a:p>
                <a:pPr marL="0" indent="0">
                  <a:buNone/>
                </a:pPr>
                <a:endParaRPr lang="en-US" sz="2400">
                  <a:latin typeface="Calibri Light"/>
                  <a:cs typeface="Calibri Light"/>
                </a:endParaRPr>
              </a:p>
              <a:p>
                <a:r>
                  <a:rPr lang="en-US" sz="2400">
                    <a:latin typeface="Calibri Light"/>
                    <a:cs typeface="Calibri Light"/>
                  </a:rPr>
                  <a:t>We use </a:t>
                </a:r>
                <a:r>
                  <a:rPr lang="en-US" sz="2400" b="1">
                    <a:latin typeface="Calibri Light"/>
                    <a:cs typeface="Calibri Light"/>
                  </a:rPr>
                  <a:t>Euclidean</a:t>
                </a:r>
                <a:r>
                  <a:rPr lang="en-US" sz="2400">
                    <a:latin typeface="Calibri Light"/>
                    <a:cs typeface="Calibri Light"/>
                  </a:rPr>
                  <a:t> distance over Softmax for the similarity score. It is given as,</a:t>
                </a:r>
                <a:endParaRPr lang="en-IN" sz="2400"/>
              </a:p>
              <a:p>
                <a:pPr marL="0" indent="0">
                  <a:buNone/>
                </a:pPr>
                <a:r>
                  <a:rPr lang="en-IN" sz="2400"/>
                  <a:t>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b="1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b="0" i="1" baseline="-2500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I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IN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IN" sz="24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  <m:sub>
                                                    <m:r>
                                                      <a:rPr lang="en-I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I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I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𝑤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IN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sup>
                                </m:sSup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IN" sz="2400" b="1"/>
                  <a:t>, </a:t>
                </a:r>
              </a:p>
              <a:p>
                <a:pPr marL="0" indent="0">
                  <a:buNone/>
                </a:pPr>
                <a:r>
                  <a:rPr lang="en-IN" sz="24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/>
                  <a:t>is the similarity score between the i</a:t>
                </a:r>
                <a:r>
                  <a:rPr lang="en-IN" sz="2400" baseline="30000"/>
                  <a:t>th</a:t>
                </a:r>
                <a:r>
                  <a:rPr lang="en-IN" sz="2400"/>
                  <a:t> object proposal of the input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400"/>
                  <a:t> and the weight vector of class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sz="240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IN" sz="240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W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400"/>
                  <a:t> and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/>
                  <a:t> is the extracted features for the i</a:t>
                </a:r>
                <a:r>
                  <a:rPr lang="en-IN" sz="2400" baseline="30000"/>
                  <a:t>th</a:t>
                </a:r>
                <a:r>
                  <a:rPr lang="en-IN" sz="2400"/>
                  <a:t> proposal object.</a:t>
                </a:r>
                <a:endParaRPr lang="en-US" sz="3200" b="1">
                  <a:cs typeface="Calibri Light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9350D-51D5-BD49-BCA8-E3BA68526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64" y="1179988"/>
                <a:ext cx="8041301" cy="4631071"/>
              </a:xfrm>
              <a:blipFill>
                <a:blip r:embed="rId2"/>
                <a:stretch>
                  <a:fillRect l="-1137" t="-1845" r="-1820" b="-2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666832" cy="534670"/>
          </a:xfrm>
        </p:spPr>
        <p:txBody>
          <a:bodyPr/>
          <a:lstStyle/>
          <a:p>
            <a:r>
              <a:rPr lang="en-US" sz="3200"/>
              <a:t>Training</a:t>
            </a:r>
            <a:r>
              <a:rPr lang="en-US"/>
              <a:t> : </a:t>
            </a:r>
            <a:r>
              <a:rPr lang="en-US" sz="3200" b="1">
                <a:cs typeface="Calibri Light"/>
              </a:rPr>
              <a:t>Euclidean Distance based Similarity 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786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09350D-51D5-BD49-BCA8-E3BA6852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65" y="1179988"/>
            <a:ext cx="7886700" cy="46310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69545" indent="-169545"/>
            <a:r>
              <a:rPr lang="en-US" sz="2400">
                <a:latin typeface="Calibri Light"/>
                <a:cs typeface="Calibri Light"/>
              </a:rPr>
              <a:t>Model was evaluated on the COCO, PASCAL-VOC and KITTI dataset.</a:t>
            </a:r>
          </a:p>
          <a:p>
            <a:pPr marL="169545" indent="-169545"/>
            <a:endParaRPr lang="en-US" sz="2400">
              <a:latin typeface="Calibri Light"/>
              <a:cs typeface="Calibri Light"/>
            </a:endParaRPr>
          </a:p>
          <a:p>
            <a:pPr marL="169545" indent="-169545"/>
            <a:r>
              <a:rPr lang="en-US" sz="2400">
                <a:latin typeface="Calibri Light"/>
                <a:cs typeface="Calibri Light"/>
              </a:rPr>
              <a:t>The COCO dataset (2014) is a common object dataset with 80 classes. It has 80000 training images.</a:t>
            </a:r>
          </a:p>
          <a:p>
            <a:pPr marL="169545" indent="-169545"/>
            <a:r>
              <a:rPr lang="en-US" sz="2400">
                <a:latin typeface="Calibri Light"/>
                <a:cs typeface="Calibri Light"/>
              </a:rPr>
              <a:t>The PASCAL-VOC dataset (2007) is a visual object dataset with 20 classes. It has 9963 total images. 5000 were used for training.</a:t>
            </a:r>
          </a:p>
          <a:p>
            <a:pPr marL="169545" indent="-169545"/>
            <a:r>
              <a:rPr lang="en-US" sz="2400">
                <a:latin typeface="Calibri Light"/>
                <a:cs typeface="Calibri Light"/>
              </a:rPr>
              <a:t>The KITTI dataset is a real-world dataset of traffic images such as pedestrians, cars and buses. We take 50 images and separate them into two classes of pedestrian and cars for our few shot experiments.</a:t>
            </a:r>
            <a:endParaRPr lang="en-US" sz="2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886700" cy="866498"/>
          </a:xfrm>
        </p:spPr>
        <p:txBody>
          <a:bodyPr/>
          <a:lstStyle/>
          <a:p>
            <a:r>
              <a:rPr lang="en-US"/>
              <a:t>Data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355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09350D-51D5-BD49-BCA8-E3BA6852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65" y="1179988"/>
            <a:ext cx="7886700" cy="463107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69545" indent="-169545"/>
            <a:r>
              <a:rPr lang="en-US">
                <a:latin typeface="Calibri Light"/>
                <a:cs typeface="Calibri Light"/>
              </a:rPr>
              <a:t>The model was trained using </a:t>
            </a:r>
            <a:r>
              <a:rPr lang="en-US" b="1">
                <a:latin typeface="Calibri Light"/>
                <a:cs typeface="Calibri Light"/>
              </a:rPr>
              <a:t>SGD </a:t>
            </a:r>
            <a:r>
              <a:rPr lang="en-US">
                <a:latin typeface="Calibri Light"/>
                <a:cs typeface="Calibri Light"/>
              </a:rPr>
              <a:t>with</a:t>
            </a:r>
            <a:r>
              <a:rPr lang="en-US" b="1">
                <a:latin typeface="Calibri Light"/>
                <a:cs typeface="Calibri Light"/>
              </a:rPr>
              <a:t> momentum=0.9 </a:t>
            </a:r>
            <a:r>
              <a:rPr lang="en-US">
                <a:latin typeface="Calibri Light"/>
                <a:cs typeface="Calibri Light"/>
              </a:rPr>
              <a:t>along with weight decay of 0.0001, and a batch size of 16.</a:t>
            </a:r>
          </a:p>
          <a:p>
            <a:pPr marL="169545" indent="-169545"/>
            <a:r>
              <a:rPr lang="en-US">
                <a:latin typeface="Calibri Light"/>
                <a:cs typeface="Calibri Light"/>
              </a:rPr>
              <a:t>We used a learning rate of </a:t>
            </a:r>
            <a:r>
              <a:rPr lang="en-US" b="1">
                <a:latin typeface="Calibri Light"/>
                <a:cs typeface="Calibri Light"/>
              </a:rPr>
              <a:t>0.02 </a:t>
            </a:r>
            <a:r>
              <a:rPr lang="en-US">
                <a:latin typeface="Calibri Light"/>
                <a:cs typeface="Calibri Light"/>
              </a:rPr>
              <a:t>for</a:t>
            </a:r>
            <a:r>
              <a:rPr lang="en-US" b="1">
                <a:latin typeface="Calibri Light"/>
                <a:cs typeface="Calibri Light"/>
              </a:rPr>
              <a:t> base training </a:t>
            </a:r>
            <a:r>
              <a:rPr lang="en-US">
                <a:latin typeface="Calibri Light"/>
                <a:cs typeface="Calibri Light"/>
              </a:rPr>
              <a:t>and </a:t>
            </a:r>
            <a:r>
              <a:rPr lang="en-US" b="1">
                <a:latin typeface="Calibri Light"/>
                <a:cs typeface="Calibri Light"/>
              </a:rPr>
              <a:t>0.001 </a:t>
            </a:r>
            <a:r>
              <a:rPr lang="en-US">
                <a:latin typeface="Calibri Light"/>
                <a:cs typeface="Calibri Light"/>
              </a:rPr>
              <a:t>for</a:t>
            </a:r>
            <a:r>
              <a:rPr lang="en-US" b="1">
                <a:latin typeface="Calibri Light"/>
                <a:cs typeface="Calibri Light"/>
              </a:rPr>
              <a:t> novel class </a:t>
            </a:r>
            <a:r>
              <a:rPr lang="en-US">
                <a:latin typeface="Calibri Light"/>
                <a:cs typeface="Calibri Light"/>
              </a:rPr>
              <a:t>training. </a:t>
            </a:r>
          </a:p>
          <a:p>
            <a:pPr marL="169545" indent="-169545"/>
            <a:endParaRPr lang="en-US">
              <a:cs typeface="Calibri Light" panose="020F0302020204030204" pitchFamily="34" charset="0"/>
            </a:endParaRPr>
          </a:p>
          <a:p>
            <a:pPr marL="169545" indent="-169545"/>
            <a:r>
              <a:rPr lang="en-US">
                <a:latin typeface="Calibri Light"/>
                <a:cs typeface="Calibri Light"/>
              </a:rPr>
              <a:t>For base training, the model was trained for </a:t>
            </a:r>
            <a:r>
              <a:rPr lang="en-US" b="1">
                <a:latin typeface="Calibri Light"/>
                <a:cs typeface="Calibri Light"/>
              </a:rPr>
              <a:t>20 epochs</a:t>
            </a:r>
            <a:r>
              <a:rPr lang="en-US">
                <a:latin typeface="Calibri Light"/>
                <a:cs typeface="Calibri Light"/>
              </a:rPr>
              <a:t> in total with early stopping for COCO and Pascal-VOC and then fined-tuned for the novel categories for </a:t>
            </a:r>
            <a:r>
              <a:rPr lang="en-US" b="1">
                <a:latin typeface="Calibri Light"/>
                <a:cs typeface="Calibri Light"/>
              </a:rPr>
              <a:t>10 epochs</a:t>
            </a:r>
            <a:r>
              <a:rPr lang="en-US">
                <a:latin typeface="Calibri Light"/>
                <a:cs typeface="Calibri Light"/>
              </a:rPr>
              <a:t>.</a:t>
            </a:r>
          </a:p>
          <a:p>
            <a:pPr marL="169545" indent="-169545"/>
            <a:endParaRPr lang="en-US">
              <a:latin typeface="Calibri Light"/>
              <a:cs typeface="Calibri Light"/>
            </a:endParaRPr>
          </a:p>
          <a:p>
            <a:pPr marL="169545" indent="-169545"/>
            <a:r>
              <a:rPr lang="en-US">
                <a:latin typeface="Calibri Light"/>
                <a:cs typeface="Calibri Light"/>
              </a:rPr>
              <a:t>For KITTI the PASCAL-VOC base feature detector was fixed and only the </a:t>
            </a:r>
            <a:r>
              <a:rPr lang="en-US" b="1">
                <a:latin typeface="Calibri Light"/>
                <a:cs typeface="Calibri Light"/>
              </a:rPr>
              <a:t>last layers we fine-tuned for 20 epochs</a:t>
            </a:r>
            <a:r>
              <a:rPr lang="en-US">
                <a:latin typeface="Calibri Light"/>
                <a:cs typeface="Calibri Light"/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886700" cy="53467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Experimental Setup</a:t>
            </a:r>
            <a:r>
              <a:rPr lang="en-US"/>
              <a:t>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703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F83DE-22EF-544D-9B07-F414F76D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Shot Object Detection </a:t>
            </a:r>
          </a:p>
        </p:txBody>
      </p:sp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FF0EFB21-B966-E04D-857E-797DE8FEF9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3920228-4021-7D41-98C1-F03466DA07CA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/>
          </a:p>
        </p:txBody>
      </p:sp>
      <p:sp>
        <p:nvSpPr>
          <p:cNvPr id="14339" name="Title 4">
            <a:extLst>
              <a:ext uri="{FF2B5EF4-FFF2-40B4-BE49-F238E27FC236}">
                <a16:creationId xmlns:a16="http://schemas.microsoft.com/office/drawing/2014/main" id="{4E94D372-DEF4-924E-B97D-15B88C0C3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12763"/>
            <a:ext cx="7886700" cy="866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6CACA-6F1E-514E-9CDF-4419A16C7394}"/>
              </a:ext>
            </a:extLst>
          </p:cNvPr>
          <p:cNvSpPr/>
          <p:nvPr/>
        </p:nvSpPr>
        <p:spPr>
          <a:xfrm>
            <a:off x="6630988" y="6094413"/>
            <a:ext cx="2403475" cy="646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116CC569-64CD-3346-AB87-EF7D73469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51585" r="17915" b="34270"/>
          <a:stretch>
            <a:fillRect/>
          </a:stretch>
        </p:blipFill>
        <p:spPr bwMode="auto">
          <a:xfrm>
            <a:off x="6626225" y="6037263"/>
            <a:ext cx="2403475" cy="676275"/>
          </a:xfrm>
          <a:prstGeom prst="rect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4FDDEED-D215-C541-A879-565B295E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9538"/>
            <a:ext cx="7886700" cy="4673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685783" fontAlgn="auto">
              <a:spcAft>
                <a:spcPts val="0"/>
              </a:spcAft>
              <a:buNone/>
              <a:defRPr/>
            </a:pPr>
            <a:r>
              <a:rPr lang="en-US" sz="2800">
                <a:latin typeface="Calibri Light"/>
                <a:cs typeface="Calibri Light"/>
              </a:rPr>
              <a:t>mAP50(threshold=0.5) results on test points</a:t>
            </a:r>
          </a:p>
          <a:p>
            <a:pPr marL="0" indent="0" defTabSz="685783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/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r>
              <a:rPr lang="en-US" sz="1800">
                <a:cs typeface="Calibri Light" panose="020F0302020204030204" pitchFamily="34" charset="0"/>
              </a:rPr>
              <a:t>C.S.: Cosine Similarity</a:t>
            </a: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E48DC2-60D2-4958-ADF0-AE491A433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420480"/>
              </p:ext>
            </p:extLst>
          </p:nvPr>
        </p:nvGraphicFramePr>
        <p:xfrm>
          <a:off x="601006" y="2179264"/>
          <a:ext cx="7914344" cy="18469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9190">
                  <a:extLst>
                    <a:ext uri="{9D8B030D-6E8A-4147-A177-3AD203B41FA5}">
                      <a16:colId xmlns:a16="http://schemas.microsoft.com/office/drawing/2014/main" val="993769872"/>
                    </a:ext>
                  </a:extLst>
                </a:gridCol>
                <a:gridCol w="1058354">
                  <a:extLst>
                    <a:ext uri="{9D8B030D-6E8A-4147-A177-3AD203B41FA5}">
                      <a16:colId xmlns:a16="http://schemas.microsoft.com/office/drawing/2014/main" val="612268889"/>
                    </a:ext>
                  </a:extLst>
                </a:gridCol>
                <a:gridCol w="1162469">
                  <a:extLst>
                    <a:ext uri="{9D8B030D-6E8A-4147-A177-3AD203B41FA5}">
                      <a16:colId xmlns:a16="http://schemas.microsoft.com/office/drawing/2014/main" val="3837365663"/>
                    </a:ext>
                  </a:extLst>
                </a:gridCol>
                <a:gridCol w="1152724">
                  <a:extLst>
                    <a:ext uri="{9D8B030D-6E8A-4147-A177-3AD203B41FA5}">
                      <a16:colId xmlns:a16="http://schemas.microsoft.com/office/drawing/2014/main" val="2012760325"/>
                    </a:ext>
                  </a:extLst>
                </a:gridCol>
                <a:gridCol w="1084343">
                  <a:extLst>
                    <a:ext uri="{9D8B030D-6E8A-4147-A177-3AD203B41FA5}">
                      <a16:colId xmlns:a16="http://schemas.microsoft.com/office/drawing/2014/main" val="1565321264"/>
                    </a:ext>
                  </a:extLst>
                </a:gridCol>
                <a:gridCol w="1132115">
                  <a:extLst>
                    <a:ext uri="{9D8B030D-6E8A-4147-A177-3AD203B41FA5}">
                      <a16:colId xmlns:a16="http://schemas.microsoft.com/office/drawing/2014/main" val="511157227"/>
                    </a:ext>
                  </a:extLst>
                </a:gridCol>
                <a:gridCol w="1185149">
                  <a:extLst>
                    <a:ext uri="{9D8B030D-6E8A-4147-A177-3AD203B41FA5}">
                      <a16:colId xmlns:a16="http://schemas.microsoft.com/office/drawing/2014/main" val="3538357931"/>
                    </a:ext>
                  </a:extLst>
                </a:gridCol>
              </a:tblGrid>
              <a:tr h="810404">
                <a:tc>
                  <a:txBody>
                    <a:bodyPr/>
                    <a:lstStyle/>
                    <a:p>
                      <a:pPr algn="ctr"/>
                      <a:endParaRPr lang="en-US" sz="160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1-Shot (Ours)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1-Shot(</a:t>
                      </a:r>
                      <a:r>
                        <a:rPr lang="en-US" sz="1600"/>
                        <a:t>C.S.</a:t>
                      </a:r>
                      <a:r>
                        <a:rPr lang="en-US" sz="1600"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5-Shot</a:t>
                      </a:r>
                    </a:p>
                    <a:p>
                      <a:pPr algn="ctr"/>
                      <a:r>
                        <a:rPr lang="en-US" sz="1600">
                          <a:effectLst/>
                        </a:rPr>
                        <a:t>(Ours)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5-Shot(</a:t>
                      </a:r>
                      <a:r>
                        <a:rPr lang="en-US" sz="1600"/>
                        <a:t>C.S.</a:t>
                      </a:r>
                      <a:r>
                        <a:rPr lang="en-US" sz="1600"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10-Shot</a:t>
                      </a:r>
                    </a:p>
                    <a:p>
                      <a:pPr algn="ctr"/>
                      <a:r>
                        <a:rPr lang="en-US" sz="1600">
                          <a:effectLst/>
                        </a:rPr>
                        <a:t>(Ours)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10-Shot(</a:t>
                      </a:r>
                      <a:r>
                        <a:rPr lang="en-US" sz="1600"/>
                        <a:t>C.S.</a:t>
                      </a:r>
                      <a:r>
                        <a:rPr lang="en-US" sz="1600"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47613"/>
                  </a:ext>
                </a:extLst>
              </a:tr>
              <a:tr h="34552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COCO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36.3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39.8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43.1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41.2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48.1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42.2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010684"/>
                  </a:ext>
                </a:extLst>
              </a:tr>
              <a:tr h="34552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PASCAL-VOC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37.1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39.8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56.3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55.7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49.6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56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241220"/>
                  </a:ext>
                </a:extLst>
              </a:tr>
              <a:tr h="34552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KITTI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22.5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N/A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31.7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N/A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29.8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N/A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344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78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886700" cy="86649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Results</a:t>
            </a:r>
            <a:r>
              <a:rPr lang="en-US"/>
              <a:t> : </a:t>
            </a:r>
            <a:r>
              <a:rPr lang="en-US" sz="2800">
                <a:cs typeface="Calibri Light"/>
              </a:rPr>
              <a:t>COCO- 1 Shot</a:t>
            </a:r>
            <a:br>
              <a:rPr lang="en-US" b="1">
                <a:cs typeface="Calibri Light"/>
              </a:rPr>
            </a:b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  <p:pic>
        <p:nvPicPr>
          <p:cNvPr id="8" name="Picture 3" descr="A car parked on a city street&#10;&#10;Description generated with very high confidence">
            <a:extLst>
              <a:ext uri="{FF2B5EF4-FFF2-40B4-BE49-F238E27FC236}">
                <a16:creationId xmlns:a16="http://schemas.microsoft.com/office/drawing/2014/main" id="{A6F2079C-5642-4994-A704-E6FD6D09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38" y="1378338"/>
            <a:ext cx="3341406" cy="2232896"/>
          </a:xfrm>
          <a:prstGeom prst="rect">
            <a:avLst/>
          </a:prstGeom>
        </p:spPr>
      </p:pic>
      <p:pic>
        <p:nvPicPr>
          <p:cNvPr id="10" name="Picture 4" descr="A store front at night&#10;&#10;Description generated with very high confidence">
            <a:extLst>
              <a:ext uri="{FF2B5EF4-FFF2-40B4-BE49-F238E27FC236}">
                <a16:creationId xmlns:a16="http://schemas.microsoft.com/office/drawing/2014/main" id="{1D1B239E-433D-4B87-B3C2-D5A618237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757" y="1404398"/>
            <a:ext cx="3341405" cy="2206836"/>
          </a:xfrm>
          <a:prstGeom prst="rect">
            <a:avLst/>
          </a:prstGeom>
        </p:spPr>
      </p:pic>
      <p:pic>
        <p:nvPicPr>
          <p:cNvPr id="17" name="Picture 5" descr="A picture containing person, table, indoor, cake&#10;&#10;Description generated with very high confidence">
            <a:extLst>
              <a:ext uri="{FF2B5EF4-FFF2-40B4-BE49-F238E27FC236}">
                <a16:creationId xmlns:a16="http://schemas.microsoft.com/office/drawing/2014/main" id="{11DFEF05-5E61-426F-9F39-94C45CC55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758" y="3784078"/>
            <a:ext cx="3341404" cy="2075920"/>
          </a:xfrm>
          <a:prstGeom prst="rect">
            <a:avLst/>
          </a:prstGeom>
        </p:spPr>
      </p:pic>
      <p:pic>
        <p:nvPicPr>
          <p:cNvPr id="19" name="Picture 7" descr="A yellow train traveling down train tracks near a forest&#10;&#10;Description generated with very high confidence">
            <a:extLst>
              <a:ext uri="{FF2B5EF4-FFF2-40B4-BE49-F238E27FC236}">
                <a16:creationId xmlns:a16="http://schemas.microsoft.com/office/drawing/2014/main" id="{3489544D-DD80-486A-9FDA-C50934BCE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39" y="3784077"/>
            <a:ext cx="3341405" cy="20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90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886700" cy="866498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Results</a:t>
            </a:r>
            <a:r>
              <a:rPr lang="en-US" sz="3200"/>
              <a:t> : </a:t>
            </a:r>
            <a:r>
              <a:rPr lang="en-US" sz="3200">
                <a:cs typeface="Calibri Light"/>
              </a:rPr>
              <a:t>COCO- 5 Shot </a:t>
            </a:r>
            <a:r>
              <a:rPr lang="en-US" sz="3200"/>
              <a:t>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  <p:pic>
        <p:nvPicPr>
          <p:cNvPr id="6" name="Picture 7" descr="A car parked on a city street&#10;&#10;Description generated with very high confidence">
            <a:extLst>
              <a:ext uri="{FF2B5EF4-FFF2-40B4-BE49-F238E27FC236}">
                <a16:creationId xmlns:a16="http://schemas.microsoft.com/office/drawing/2014/main" id="{69B7C402-86DE-4722-8943-FC4BC100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35" y="1369840"/>
            <a:ext cx="3332975" cy="2115391"/>
          </a:xfrm>
          <a:prstGeom prst="rect">
            <a:avLst/>
          </a:prstGeom>
        </p:spPr>
      </p:pic>
      <p:pic>
        <p:nvPicPr>
          <p:cNvPr id="11" name="Picture 8" descr="A traffic light is lit up at night&#10;&#10;Description generated with high confidence">
            <a:extLst>
              <a:ext uri="{FF2B5EF4-FFF2-40B4-BE49-F238E27FC236}">
                <a16:creationId xmlns:a16="http://schemas.microsoft.com/office/drawing/2014/main" id="{A2EDED66-5905-47A9-B3EB-21D27ED2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15" y="1370719"/>
            <a:ext cx="3258602" cy="2122832"/>
          </a:xfrm>
          <a:prstGeom prst="rect">
            <a:avLst/>
          </a:prstGeom>
        </p:spPr>
      </p:pic>
      <p:pic>
        <p:nvPicPr>
          <p:cNvPr id="13" name="Picture 9" descr="A train on a train track with trees in the background&#10;&#10;Description generated with very high confidence">
            <a:extLst>
              <a:ext uri="{FF2B5EF4-FFF2-40B4-BE49-F238E27FC236}">
                <a16:creationId xmlns:a16="http://schemas.microsoft.com/office/drawing/2014/main" id="{1DA3DF2E-4F2D-4B17-9AC9-96A5246C1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36" y="3769188"/>
            <a:ext cx="3404412" cy="2182742"/>
          </a:xfrm>
          <a:prstGeom prst="rect">
            <a:avLst/>
          </a:prstGeom>
        </p:spPr>
      </p:pic>
      <p:pic>
        <p:nvPicPr>
          <p:cNvPr id="15" name="Picture 18" descr="A picture containing table, person, indoor, cake&#10;&#10;Description generated with very high confidence">
            <a:extLst>
              <a:ext uri="{FF2B5EF4-FFF2-40B4-BE49-F238E27FC236}">
                <a16:creationId xmlns:a16="http://schemas.microsoft.com/office/drawing/2014/main" id="{34A0F301-A4B1-434B-9150-B26D7C090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832" y="3769188"/>
            <a:ext cx="3255086" cy="21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1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886700" cy="866498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Results</a:t>
            </a:r>
            <a:r>
              <a:rPr lang="en-US" sz="3200"/>
              <a:t> : </a:t>
            </a:r>
            <a:r>
              <a:rPr lang="en-US" sz="3200">
                <a:cs typeface="Calibri Light"/>
              </a:rPr>
              <a:t>COCO- 10 Shot </a:t>
            </a:r>
            <a:r>
              <a:rPr lang="en-US" sz="3200"/>
              <a:t>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  <p:pic>
        <p:nvPicPr>
          <p:cNvPr id="8" name="Picture 6" descr="A car parked on a city street&#10;&#10;Description generated with high confidence">
            <a:extLst>
              <a:ext uri="{FF2B5EF4-FFF2-40B4-BE49-F238E27FC236}">
                <a16:creationId xmlns:a16="http://schemas.microsoft.com/office/drawing/2014/main" id="{4EBEE6CD-5F8C-4009-B307-B9AD18F0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78" y="1372086"/>
            <a:ext cx="3330723" cy="2222213"/>
          </a:xfrm>
          <a:prstGeom prst="rect">
            <a:avLst/>
          </a:prstGeom>
        </p:spPr>
      </p:pic>
      <p:pic>
        <p:nvPicPr>
          <p:cNvPr id="10" name="Picture 7" descr="A picture containing outdoor, light, night, road&#10;&#10;Description generated with very high confidence">
            <a:extLst>
              <a:ext uri="{FF2B5EF4-FFF2-40B4-BE49-F238E27FC236}">
                <a16:creationId xmlns:a16="http://schemas.microsoft.com/office/drawing/2014/main" id="{178E5321-CF20-4C46-BDAE-46908B230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210" y="1372086"/>
            <a:ext cx="3321718" cy="2312563"/>
          </a:xfrm>
          <a:prstGeom prst="rect">
            <a:avLst/>
          </a:prstGeom>
        </p:spPr>
      </p:pic>
      <p:pic>
        <p:nvPicPr>
          <p:cNvPr id="17" name="Picture 8" descr="A yellow train traveling down train tracks near a forest&#10;&#10;Description generated with very high confidence">
            <a:extLst>
              <a:ext uri="{FF2B5EF4-FFF2-40B4-BE49-F238E27FC236}">
                <a16:creationId xmlns:a16="http://schemas.microsoft.com/office/drawing/2014/main" id="{A3F9A707-147B-463E-BF2F-74F8496A1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78" y="3769284"/>
            <a:ext cx="3330723" cy="2236154"/>
          </a:xfrm>
          <a:prstGeom prst="rect">
            <a:avLst/>
          </a:prstGeom>
        </p:spPr>
      </p:pic>
      <p:pic>
        <p:nvPicPr>
          <p:cNvPr id="19" name="Picture 9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3376D50D-DC6D-4F68-BA86-1CB908078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842" y="3770900"/>
            <a:ext cx="3330723" cy="22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06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886700" cy="866498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Results: </a:t>
            </a:r>
            <a:r>
              <a:rPr lang="en-US" sz="3200">
                <a:cs typeface="Calibri Light"/>
              </a:rPr>
              <a:t>PASCAL- 1 Shot</a:t>
            </a:r>
            <a:br>
              <a:rPr lang="en-US" sz="3200" b="1">
                <a:cs typeface="Calibri Light"/>
              </a:rPr>
            </a:br>
            <a:r>
              <a:rPr lang="en-US" sz="3200"/>
              <a:t>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  <p:pic>
        <p:nvPicPr>
          <p:cNvPr id="6" name="Picture 6" descr="A person riding a motorcycle on a city street&#10;&#10;Description generated with high confidence">
            <a:extLst>
              <a:ext uri="{FF2B5EF4-FFF2-40B4-BE49-F238E27FC236}">
                <a16:creationId xmlns:a16="http://schemas.microsoft.com/office/drawing/2014/main" id="{095E9CA4-D135-41EE-A7F9-3DA14B4B8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59" y="1378769"/>
            <a:ext cx="3147232" cy="2050231"/>
          </a:xfrm>
          <a:prstGeom prst="rect">
            <a:avLst/>
          </a:prstGeom>
        </p:spPr>
      </p:pic>
      <p:pic>
        <p:nvPicPr>
          <p:cNvPr id="11" name="Picture 7" descr="A group of police officers riding on the back of a motorcycle&#10;&#10;Description generated with high confidence">
            <a:extLst>
              <a:ext uri="{FF2B5EF4-FFF2-40B4-BE49-F238E27FC236}">
                <a16:creationId xmlns:a16="http://schemas.microsoft.com/office/drawing/2014/main" id="{D5D5B139-5FE8-477E-AF23-52ABF7D50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116" y="1249167"/>
            <a:ext cx="1812924" cy="2280132"/>
          </a:xfrm>
          <a:prstGeom prst="rect">
            <a:avLst/>
          </a:prstGeom>
        </p:spPr>
      </p:pic>
      <p:pic>
        <p:nvPicPr>
          <p:cNvPr id="13" name="Picture 8" descr="A white cow standing on top of a grass covered field&#10;&#10;Description generated with very high confidence">
            <a:extLst>
              <a:ext uri="{FF2B5EF4-FFF2-40B4-BE49-F238E27FC236}">
                <a16:creationId xmlns:a16="http://schemas.microsoft.com/office/drawing/2014/main" id="{BDF7B63F-ECE6-4AEA-B0A5-8B6E0E4FC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59" y="3892160"/>
            <a:ext cx="3147232" cy="2146005"/>
          </a:xfrm>
          <a:prstGeom prst="rect">
            <a:avLst/>
          </a:prstGeom>
        </p:spPr>
      </p:pic>
      <p:pic>
        <p:nvPicPr>
          <p:cNvPr id="15" name="Picture 9" descr="A small bird standing on a rock&#10;&#10;Description generated with very high confidence">
            <a:extLst>
              <a:ext uri="{FF2B5EF4-FFF2-40B4-BE49-F238E27FC236}">
                <a16:creationId xmlns:a16="http://schemas.microsoft.com/office/drawing/2014/main" id="{7EABCF3B-5BE5-48C3-9B26-553D3299E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463" y="3889005"/>
            <a:ext cx="3141086" cy="214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8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886700" cy="866498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Results: </a:t>
            </a:r>
            <a:r>
              <a:rPr lang="en-US" sz="3200">
                <a:cs typeface="Calibri Light"/>
              </a:rPr>
              <a:t>PASCAL- 5 Shot</a:t>
            </a:r>
            <a:br>
              <a:rPr lang="en-US" sz="3200" b="1">
                <a:cs typeface="Calibri Light"/>
              </a:rPr>
            </a:br>
            <a:r>
              <a:rPr lang="en-US" sz="3200"/>
              <a:t>  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  <p:pic>
        <p:nvPicPr>
          <p:cNvPr id="8" name="Picture 6" descr="A person riding a motorcycle on a city street&#10;&#10;Description generated with high confidence">
            <a:extLst>
              <a:ext uri="{FF2B5EF4-FFF2-40B4-BE49-F238E27FC236}">
                <a16:creationId xmlns:a16="http://schemas.microsoft.com/office/drawing/2014/main" id="{98EA11AE-42B7-44D3-8D97-D24F7C842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60" y="1378769"/>
            <a:ext cx="2743200" cy="2057400"/>
          </a:xfrm>
          <a:prstGeom prst="rect">
            <a:avLst/>
          </a:prstGeom>
        </p:spPr>
      </p:pic>
      <p:pic>
        <p:nvPicPr>
          <p:cNvPr id="10" name="Picture 8" descr="A picture containing outdoor, person, man, road&#10;&#10;Description generated with very high confidence">
            <a:extLst>
              <a:ext uri="{FF2B5EF4-FFF2-40B4-BE49-F238E27FC236}">
                <a16:creationId xmlns:a16="http://schemas.microsoft.com/office/drawing/2014/main" id="{BAFB57D8-D291-4CBC-A202-14ECF1D6C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632" y="1232287"/>
            <a:ext cx="1650621" cy="2475615"/>
          </a:xfrm>
          <a:prstGeom prst="rect">
            <a:avLst/>
          </a:prstGeom>
        </p:spPr>
      </p:pic>
      <p:pic>
        <p:nvPicPr>
          <p:cNvPr id="17" name="Picture 9" descr="A cow grazing on a lush green field&#10;&#10;Description generated with very high confidence">
            <a:extLst>
              <a:ext uri="{FF2B5EF4-FFF2-40B4-BE49-F238E27FC236}">
                <a16:creationId xmlns:a16="http://schemas.microsoft.com/office/drawing/2014/main" id="{6AB0CC2C-0AD6-4951-AB2D-A08831B7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60" y="3822119"/>
            <a:ext cx="2743200" cy="2057400"/>
          </a:xfrm>
          <a:prstGeom prst="rect">
            <a:avLst/>
          </a:prstGeom>
        </p:spPr>
      </p:pic>
      <p:pic>
        <p:nvPicPr>
          <p:cNvPr id="19" name="Picture 7" descr="A small bird standing on a rock&#10;&#10;Description generated with very high confidence">
            <a:extLst>
              <a:ext uri="{FF2B5EF4-FFF2-40B4-BE49-F238E27FC236}">
                <a16:creationId xmlns:a16="http://schemas.microsoft.com/office/drawing/2014/main" id="{806B6EF0-878B-4365-BD0D-123A0B0AB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925" y="3908913"/>
            <a:ext cx="2743200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98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886700" cy="866498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Results: </a:t>
            </a:r>
            <a:r>
              <a:rPr lang="en-US" sz="3200">
                <a:cs typeface="Calibri Light"/>
              </a:rPr>
              <a:t>PASCAL- 10 Shot</a:t>
            </a:r>
            <a:br>
              <a:rPr lang="en-US" sz="3200" b="1">
                <a:cs typeface="Calibri Light"/>
              </a:rPr>
            </a:br>
            <a:r>
              <a:rPr lang="en-US" sz="3200"/>
              <a:t>  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  <p:pic>
        <p:nvPicPr>
          <p:cNvPr id="6" name="Picture 9" descr="A person riding a motorcycle on a city street&#10;&#10;Description generated with high confidence">
            <a:extLst>
              <a:ext uri="{FF2B5EF4-FFF2-40B4-BE49-F238E27FC236}">
                <a16:creationId xmlns:a16="http://schemas.microsoft.com/office/drawing/2014/main" id="{33E289E9-CA94-4EFB-960A-9B9CC42D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8" y="1349673"/>
            <a:ext cx="2743200" cy="2057400"/>
          </a:xfrm>
          <a:prstGeom prst="rect">
            <a:avLst/>
          </a:prstGeom>
        </p:spPr>
      </p:pic>
      <p:pic>
        <p:nvPicPr>
          <p:cNvPr id="11" name="Picture 7" descr="A person riding on the back of a motorcycle&#10;&#10;Description generated with very high confidence">
            <a:extLst>
              <a:ext uri="{FF2B5EF4-FFF2-40B4-BE49-F238E27FC236}">
                <a16:creationId xmlns:a16="http://schemas.microsoft.com/office/drawing/2014/main" id="{B36A4EA7-8AD0-4D23-AD3A-F9A42B9C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08" y="1211799"/>
            <a:ext cx="1521237" cy="2362245"/>
          </a:xfrm>
          <a:prstGeom prst="rect">
            <a:avLst/>
          </a:prstGeom>
        </p:spPr>
      </p:pic>
      <p:pic>
        <p:nvPicPr>
          <p:cNvPr id="13" name="Picture 6" descr="A white cow standing on top of a grass covered field&#10;&#10;Description generated with very high confidence">
            <a:extLst>
              <a:ext uri="{FF2B5EF4-FFF2-40B4-BE49-F238E27FC236}">
                <a16:creationId xmlns:a16="http://schemas.microsoft.com/office/drawing/2014/main" id="{603FE352-D156-4AAA-A375-68F7C2176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88" y="3728974"/>
            <a:ext cx="2743200" cy="2057400"/>
          </a:xfrm>
          <a:prstGeom prst="rect">
            <a:avLst/>
          </a:prstGeom>
        </p:spPr>
      </p:pic>
      <p:pic>
        <p:nvPicPr>
          <p:cNvPr id="15" name="Picture 8" descr="A small bird standing on a wooden surface&#10;&#10;Description generated with very high confidence">
            <a:extLst>
              <a:ext uri="{FF2B5EF4-FFF2-40B4-BE49-F238E27FC236}">
                <a16:creationId xmlns:a16="http://schemas.microsoft.com/office/drawing/2014/main" id="{19D8F431-4437-4727-8894-5ADC8BE1A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841761"/>
            <a:ext cx="2743200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69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Content Placeholder 1">
            <a:extLst>
              <a:ext uri="{FF2B5EF4-FFF2-40B4-BE49-F238E27FC236}">
                <a16:creationId xmlns:a16="http://schemas.microsoft.com/office/drawing/2014/main" id="{7105D12A-9273-4845-B0B7-04746A47A9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49" y="1379538"/>
            <a:ext cx="8106047" cy="463073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169545" indent="-169545"/>
            <a:r>
              <a:rPr lang="en-US" altLang="en-US" b="1">
                <a:latin typeface="Calibri Light"/>
                <a:cs typeface="Calibri Light"/>
              </a:rPr>
              <a:t>Object Classification </a:t>
            </a:r>
            <a:r>
              <a:rPr lang="en-US" altLang="en-US">
                <a:latin typeface="Calibri Light"/>
                <a:cs typeface="Calibri Light"/>
              </a:rPr>
              <a:t>involves recognizing specific pre-specified objects or object classes. </a:t>
            </a:r>
            <a:endParaRPr lang="en-US"/>
          </a:p>
          <a:p>
            <a:pPr marL="169545" indent="-169545"/>
            <a:endParaRPr lang="en-US" altLang="en-US">
              <a:cs typeface="Calibri Light" panose="020F0302020204030204" pitchFamily="34" charset="0"/>
            </a:endParaRPr>
          </a:p>
          <a:p>
            <a:pPr marL="169545" indent="-169545"/>
            <a:endParaRPr lang="en-US" altLang="en-US">
              <a:cs typeface="Calibri Light" panose="020F0302020204030204" pitchFamily="34" charset="0"/>
            </a:endParaRPr>
          </a:p>
          <a:p>
            <a:pPr marL="169545" indent="-169545"/>
            <a:endParaRPr lang="en-US" altLang="en-US">
              <a:cs typeface="Calibri Light" panose="020F0302020204030204" pitchFamily="34" charset="0"/>
            </a:endParaRPr>
          </a:p>
          <a:p>
            <a:pPr marL="169545" indent="-169545"/>
            <a:endParaRPr lang="en-US" altLang="en-US">
              <a:cs typeface="Calibri Light" panose="020F0302020204030204" pitchFamily="34" charset="0"/>
            </a:endParaRPr>
          </a:p>
          <a:p>
            <a:pPr marL="169545" indent="-169545"/>
            <a:endParaRPr lang="en-US" altLang="en-US">
              <a:cs typeface="Calibri Light" panose="020F0302020204030204" pitchFamily="34" charset="0"/>
            </a:endParaRPr>
          </a:p>
          <a:p>
            <a:pPr marL="169545" indent="-169545"/>
            <a:endParaRPr lang="en-US" altLang="en-US">
              <a:cs typeface="Calibri Light" panose="020F0302020204030204" pitchFamily="34" charset="0"/>
            </a:endParaRPr>
          </a:p>
          <a:p>
            <a:pPr marL="169545" indent="-169545"/>
            <a:endParaRPr lang="en-US" altLang="en-US"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altLang="en-US">
                <a:latin typeface="Calibri Light"/>
                <a:cs typeface="Calibri Light"/>
              </a:rPr>
              <a:t>Images are classified into different classes based on object they contain. </a:t>
            </a:r>
          </a:p>
          <a:p>
            <a:pPr marL="0" indent="0">
              <a:buNone/>
            </a:pPr>
            <a:r>
              <a:rPr lang="en-US" altLang="en-US">
                <a:latin typeface="Calibri Light"/>
                <a:cs typeface="Calibri Light"/>
              </a:rPr>
              <a:t>It could be </a:t>
            </a:r>
            <a:r>
              <a:rPr lang="en-US" altLang="en-US" b="1">
                <a:latin typeface="Calibri Light"/>
                <a:cs typeface="Calibri Light"/>
              </a:rPr>
              <a:t>binary</a:t>
            </a:r>
            <a:r>
              <a:rPr lang="en-US" altLang="en-US">
                <a:latin typeface="Calibri Light"/>
                <a:cs typeface="Calibri Light"/>
              </a:rPr>
              <a:t>, or </a:t>
            </a:r>
            <a:r>
              <a:rPr lang="en-US" altLang="en-US" b="1">
                <a:latin typeface="Calibri Light"/>
                <a:cs typeface="Calibri Light"/>
              </a:rPr>
              <a:t>multi-class</a:t>
            </a:r>
            <a:r>
              <a:rPr lang="en-US" altLang="en-US">
                <a:latin typeface="Calibri Light"/>
                <a:cs typeface="Calibri Light"/>
              </a:rPr>
              <a:t>. </a:t>
            </a:r>
            <a:endParaRPr lang="en-US" altLang="en-US">
              <a:cs typeface="Calibri Ligh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154DB-B68A-DD43-AF30-1F77A349E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Shot Object Detection </a:t>
            </a:r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3E0F8FAE-59BA-0F45-ACA9-FFCC837E39A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AC3756C-8019-AB48-8CED-76B3279DCAB8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  <p:sp>
        <p:nvSpPr>
          <p:cNvPr id="9220" name="Title 4">
            <a:extLst>
              <a:ext uri="{FF2B5EF4-FFF2-40B4-BE49-F238E27FC236}">
                <a16:creationId xmlns:a16="http://schemas.microsoft.com/office/drawing/2014/main" id="{F728DAC3-CC4C-FA4E-B2AC-62C8CF0840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12763"/>
            <a:ext cx="7886700" cy="866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What is Image Classification?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52248-5D08-F944-AA3D-4D376595D7F6}"/>
              </a:ext>
            </a:extLst>
          </p:cNvPr>
          <p:cNvSpPr/>
          <p:nvPr/>
        </p:nvSpPr>
        <p:spPr>
          <a:xfrm>
            <a:off x="6630988" y="6094413"/>
            <a:ext cx="2403475" cy="646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222" name="Picture 8">
            <a:extLst>
              <a:ext uri="{FF2B5EF4-FFF2-40B4-BE49-F238E27FC236}">
                <a16:creationId xmlns:a16="http://schemas.microsoft.com/office/drawing/2014/main" id="{45B7B054-FE2A-9C40-929F-F9205D390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51585" r="17915" b="34270"/>
          <a:stretch>
            <a:fillRect/>
          </a:stretch>
        </p:blipFill>
        <p:spPr bwMode="auto">
          <a:xfrm>
            <a:off x="6626225" y="6037263"/>
            <a:ext cx="2403475" cy="676275"/>
          </a:xfrm>
          <a:prstGeom prst="rect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14" descr="A cat sitting on top of each other&#10;&#10;Description automatically generated">
            <a:extLst>
              <a:ext uri="{FF2B5EF4-FFF2-40B4-BE49-F238E27FC236}">
                <a16:creationId xmlns:a16="http://schemas.microsoft.com/office/drawing/2014/main" id="{5077863B-6722-E341-A082-62EB0A68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024063"/>
            <a:ext cx="5422556" cy="283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886700" cy="866498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Results: </a:t>
            </a:r>
            <a:r>
              <a:rPr lang="en-US" sz="3200">
                <a:cs typeface="Calibri Light"/>
              </a:rPr>
              <a:t>KITTI –1 Shot</a:t>
            </a:r>
            <a:br>
              <a:rPr lang="en-US" b="1">
                <a:cs typeface="Calibri Light"/>
              </a:rPr>
            </a:br>
            <a:r>
              <a:rPr lang="en-US"/>
              <a:t>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  <p:pic>
        <p:nvPicPr>
          <p:cNvPr id="8" name="Picture 6" descr="A car driving down a country road&#10;&#10;Description generated with high confidence">
            <a:extLst>
              <a:ext uri="{FF2B5EF4-FFF2-40B4-BE49-F238E27FC236}">
                <a16:creationId xmlns:a16="http://schemas.microsoft.com/office/drawing/2014/main" id="{3EB1EAB9-6BBF-4DA5-A5BC-91113B7FD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8" y="1612485"/>
            <a:ext cx="3891241" cy="1658297"/>
          </a:xfrm>
          <a:prstGeom prst="rect">
            <a:avLst/>
          </a:prstGeom>
        </p:spPr>
      </p:pic>
      <p:pic>
        <p:nvPicPr>
          <p:cNvPr id="10" name="Picture 7" descr="A car driving on a highway&#10;&#10;Description generated with very high confidence">
            <a:extLst>
              <a:ext uri="{FF2B5EF4-FFF2-40B4-BE49-F238E27FC236}">
                <a16:creationId xmlns:a16="http://schemas.microsoft.com/office/drawing/2014/main" id="{A1C44987-C1C9-43D0-B6E8-96ADC431A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589" y="1610801"/>
            <a:ext cx="3902184" cy="1670095"/>
          </a:xfrm>
          <a:prstGeom prst="rect">
            <a:avLst/>
          </a:prstGeom>
        </p:spPr>
      </p:pic>
      <p:pic>
        <p:nvPicPr>
          <p:cNvPr id="17" name="Picture 8" descr="A person standing on a sidewalk in front of a building&#10;&#10;Description generated with very high confidence">
            <a:extLst>
              <a:ext uri="{FF2B5EF4-FFF2-40B4-BE49-F238E27FC236}">
                <a16:creationId xmlns:a16="http://schemas.microsoft.com/office/drawing/2014/main" id="{ACE5D97D-B1C4-4374-8F51-37B2698A1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65" y="3525798"/>
            <a:ext cx="3950786" cy="1820839"/>
          </a:xfrm>
          <a:prstGeom prst="rect">
            <a:avLst/>
          </a:prstGeom>
        </p:spPr>
      </p:pic>
      <p:pic>
        <p:nvPicPr>
          <p:cNvPr id="19" name="Picture 9" descr="A person is walking down the street&#10;&#10;Description generated with very high confidence">
            <a:extLst>
              <a:ext uri="{FF2B5EF4-FFF2-40B4-BE49-F238E27FC236}">
                <a16:creationId xmlns:a16="http://schemas.microsoft.com/office/drawing/2014/main" id="{83097D87-A05D-4905-BB47-5CDF85AF4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878" y="3523626"/>
            <a:ext cx="3961148" cy="181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99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886700" cy="866498"/>
          </a:xfrm>
        </p:spPr>
        <p:txBody>
          <a:bodyPr/>
          <a:lstStyle/>
          <a:p>
            <a:r>
              <a:rPr lang="en-US" sz="3200">
                <a:ea typeface="+mj-lt"/>
                <a:cs typeface="+mj-lt"/>
              </a:rPr>
              <a:t>Results: </a:t>
            </a:r>
            <a:r>
              <a:rPr lang="en-US" sz="3200">
                <a:cs typeface="Calibri Light"/>
              </a:rPr>
              <a:t>KITTI –5 Shot </a:t>
            </a:r>
            <a:r>
              <a:rPr lang="en-US" sz="3200"/>
              <a:t>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  <p:pic>
        <p:nvPicPr>
          <p:cNvPr id="6" name="Picture 6" descr="A car driving down a country road&#10;&#10;Description generated with very high confidence">
            <a:extLst>
              <a:ext uri="{FF2B5EF4-FFF2-40B4-BE49-F238E27FC236}">
                <a16:creationId xmlns:a16="http://schemas.microsoft.com/office/drawing/2014/main" id="{60AF6F27-6FAD-4DD9-9F09-515BC939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5" y="1603877"/>
            <a:ext cx="3767516" cy="1663292"/>
          </a:xfrm>
          <a:prstGeom prst="rect">
            <a:avLst/>
          </a:prstGeom>
        </p:spPr>
      </p:pic>
      <p:pic>
        <p:nvPicPr>
          <p:cNvPr id="11" name="Picture 7" descr="A car driving on a highway&#10;&#10;Description generated with very high confidence">
            <a:extLst>
              <a:ext uri="{FF2B5EF4-FFF2-40B4-BE49-F238E27FC236}">
                <a16:creationId xmlns:a16="http://schemas.microsoft.com/office/drawing/2014/main" id="{F47A549F-A75A-4B5F-A8E6-56EDC52C7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663" y="1601243"/>
            <a:ext cx="3935323" cy="1672213"/>
          </a:xfrm>
          <a:prstGeom prst="rect">
            <a:avLst/>
          </a:prstGeom>
        </p:spPr>
      </p:pic>
      <p:pic>
        <p:nvPicPr>
          <p:cNvPr id="13" name="Picture 8" descr="A person standing on a sidewalk in front of a building&#10;&#10;Description generated with very high confidence">
            <a:extLst>
              <a:ext uri="{FF2B5EF4-FFF2-40B4-BE49-F238E27FC236}">
                <a16:creationId xmlns:a16="http://schemas.microsoft.com/office/drawing/2014/main" id="{7A38B8F4-DB77-4E5D-80E2-5A3686068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70" y="3393640"/>
            <a:ext cx="3717852" cy="1653906"/>
          </a:xfrm>
          <a:prstGeom prst="rect">
            <a:avLst/>
          </a:prstGeom>
        </p:spPr>
      </p:pic>
      <p:pic>
        <p:nvPicPr>
          <p:cNvPr id="15" name="Picture 9" descr="A person is walking down the street&#10;&#10;Description generated with very high confidence">
            <a:extLst>
              <a:ext uri="{FF2B5EF4-FFF2-40B4-BE49-F238E27FC236}">
                <a16:creationId xmlns:a16="http://schemas.microsoft.com/office/drawing/2014/main" id="{A4C8B868-BBF7-4C69-A82D-A9D3506A4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820" y="3396037"/>
            <a:ext cx="3935323" cy="16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34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ea typeface="+mj-lt"/>
                <a:cs typeface="+mj-lt"/>
              </a:rPr>
              <a:t>Results: </a:t>
            </a:r>
            <a:r>
              <a:rPr lang="en-US" sz="3200">
                <a:cs typeface="Calibri Light"/>
              </a:rPr>
              <a:t>KITTI –10 Shot </a:t>
            </a:r>
            <a:r>
              <a:rPr lang="en-US" sz="3200"/>
              <a:t>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  <p:pic>
        <p:nvPicPr>
          <p:cNvPr id="6" name="Picture 8" descr="A car driving down a country road&#10;&#10;Description generated with high confidence">
            <a:extLst>
              <a:ext uri="{FF2B5EF4-FFF2-40B4-BE49-F238E27FC236}">
                <a16:creationId xmlns:a16="http://schemas.microsoft.com/office/drawing/2014/main" id="{9F2ECC20-881E-4A62-B653-E8AF999C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52" y="1592535"/>
            <a:ext cx="3733656" cy="1702332"/>
          </a:xfrm>
          <a:prstGeom prst="rect">
            <a:avLst/>
          </a:prstGeom>
        </p:spPr>
      </p:pic>
      <p:pic>
        <p:nvPicPr>
          <p:cNvPr id="11" name="Picture 9" descr="A car driving on a highway&#10;&#10;Description generated with very high confidence">
            <a:extLst>
              <a:ext uri="{FF2B5EF4-FFF2-40B4-BE49-F238E27FC236}">
                <a16:creationId xmlns:a16="http://schemas.microsoft.com/office/drawing/2014/main" id="{650E4DD4-4DBE-4D79-89FF-7D6048050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201" y="1593971"/>
            <a:ext cx="4042815" cy="1695148"/>
          </a:xfrm>
          <a:prstGeom prst="rect">
            <a:avLst/>
          </a:prstGeom>
        </p:spPr>
      </p:pic>
      <p:pic>
        <p:nvPicPr>
          <p:cNvPr id="13" name="Picture 7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17360298-7012-4294-813D-110A3452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22" y="3447096"/>
            <a:ext cx="3734681" cy="1630001"/>
          </a:xfrm>
          <a:prstGeom prst="rect">
            <a:avLst/>
          </a:prstGeom>
        </p:spPr>
      </p:pic>
      <p:pic>
        <p:nvPicPr>
          <p:cNvPr id="15" name="Picture 6" descr="A person is walking down the street&#10;&#10;Description generated with very high confidence">
            <a:extLst>
              <a:ext uri="{FF2B5EF4-FFF2-40B4-BE49-F238E27FC236}">
                <a16:creationId xmlns:a16="http://schemas.microsoft.com/office/drawing/2014/main" id="{2AC6420C-4D3E-4BB1-9292-773B94853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060" y="3448532"/>
            <a:ext cx="4042815" cy="16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3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09350D-51D5-BD49-BCA8-E3BA6852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8770"/>
            <a:ext cx="7886700" cy="46310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69545" indent="-169545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We use </a:t>
            </a:r>
            <a:r>
              <a:rPr lang="en-US" b="1">
                <a:latin typeface="Calibri Light"/>
                <a:cs typeface="Calibri Light"/>
              </a:rPr>
              <a:t>Euclidean distance </a:t>
            </a:r>
            <a:r>
              <a:rPr lang="en-US">
                <a:latin typeface="Calibri Light"/>
                <a:cs typeface="Calibri Light"/>
              </a:rPr>
              <a:t>based </a:t>
            </a:r>
            <a:r>
              <a:rPr lang="en-US" err="1">
                <a:latin typeface="Calibri Light"/>
                <a:cs typeface="Calibri Light"/>
              </a:rPr>
              <a:t>Softmax</a:t>
            </a:r>
            <a:r>
              <a:rPr lang="en-US">
                <a:latin typeface="Calibri Light"/>
                <a:cs typeface="Calibri Light"/>
              </a:rPr>
              <a:t> </a:t>
            </a:r>
            <a:r>
              <a:rPr lang="en-US" b="1">
                <a:latin typeface="Calibri Light"/>
                <a:cs typeface="Calibri Light"/>
              </a:rPr>
              <a:t>similarity score </a:t>
            </a:r>
            <a:r>
              <a:rPr lang="en-US">
                <a:latin typeface="Calibri Light"/>
                <a:cs typeface="Calibri Light"/>
              </a:rPr>
              <a:t>in our few-shot experiments and showed that it gives comparable results to cosine similarity.</a:t>
            </a:r>
          </a:p>
          <a:p>
            <a:pPr marL="169545" indent="-169545">
              <a:buFont typeface="Arial"/>
              <a:buChar char="•"/>
            </a:pPr>
            <a:endParaRPr lang="en-US">
              <a:cs typeface="Calibri Light"/>
            </a:endParaRPr>
          </a:p>
          <a:p>
            <a:pPr marL="169545" indent="-169545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We also show how few shot detection can be used to detect objects in traffic images by evaluating on the KITTI dataset.</a:t>
            </a:r>
          </a:p>
          <a:p>
            <a:pPr marL="169545" indent="-169545">
              <a:buFont typeface="Arial"/>
              <a:buChar char="•"/>
            </a:pPr>
            <a:endParaRPr lang="en-US">
              <a:cs typeface="Calibri Light"/>
            </a:endParaRPr>
          </a:p>
          <a:p>
            <a:pPr marL="169545" indent="-169545">
              <a:buFont typeface="Arial"/>
              <a:buChar char="•"/>
            </a:pPr>
            <a:r>
              <a:rPr lang="en-US" b="1">
                <a:latin typeface="Calibri Light"/>
                <a:cs typeface="Calibri Light"/>
              </a:rPr>
              <a:t>One shot </a:t>
            </a:r>
            <a:r>
              <a:rPr lang="en-US">
                <a:latin typeface="Calibri Light"/>
                <a:cs typeface="Calibri Light"/>
              </a:rPr>
              <a:t>is usually not enough, but </a:t>
            </a:r>
            <a:r>
              <a:rPr lang="en-US" b="1">
                <a:latin typeface="Calibri Light"/>
                <a:cs typeface="Calibri Light"/>
              </a:rPr>
              <a:t>10 shots </a:t>
            </a:r>
            <a:r>
              <a:rPr lang="en-US">
                <a:latin typeface="Calibri Light"/>
                <a:cs typeface="Calibri Light"/>
              </a:rPr>
              <a:t>are plenty. </a:t>
            </a:r>
            <a:endParaRPr lang="en-US">
              <a:cs typeface="Calibri Light"/>
            </a:endParaRPr>
          </a:p>
          <a:p>
            <a:pPr marL="169545" indent="-169545">
              <a:buFont typeface="Arial"/>
              <a:buChar char="•"/>
            </a:pPr>
            <a:endParaRPr lang="en-US">
              <a:cs typeface="Calibri Light"/>
            </a:endParaRPr>
          </a:p>
          <a:p>
            <a:pPr marL="169545" indent="-169545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Further, the capability of these models for </a:t>
            </a:r>
            <a:r>
              <a:rPr lang="en-US" b="1">
                <a:latin typeface="Calibri Light"/>
                <a:cs typeface="Calibri Light"/>
              </a:rPr>
              <a:t>3D object detection </a:t>
            </a:r>
            <a:r>
              <a:rPr lang="en-US">
                <a:latin typeface="Calibri Light"/>
                <a:cs typeface="Calibri Light"/>
              </a:rPr>
              <a:t>can also be explored.</a:t>
            </a:r>
            <a:endParaRPr lang="en-US">
              <a:latin typeface="Calibri Ligh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Conclusion</a:t>
            </a:r>
            <a:r>
              <a:rPr lang="en-US"/>
              <a:t> 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586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4">
            <a:extLst>
              <a:ext uri="{FF2B5EF4-FFF2-40B4-BE49-F238E27FC236}">
                <a16:creationId xmlns:a16="http://schemas.microsoft.com/office/drawing/2014/main" id="{E65DB30A-2321-0D41-88A1-DF7CFB66B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82889" y="1878375"/>
            <a:ext cx="7004050" cy="993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 sz="4500" b="1"/>
              <a:t>Thank you!</a:t>
            </a:r>
          </a:p>
        </p:txBody>
      </p:sp>
      <p:pic>
        <p:nvPicPr>
          <p:cNvPr id="16386" name="Picture 8">
            <a:extLst>
              <a:ext uri="{FF2B5EF4-FFF2-40B4-BE49-F238E27FC236}">
                <a16:creationId xmlns:a16="http://schemas.microsoft.com/office/drawing/2014/main" id="{8E6254A6-804F-C74A-B3E0-5FFA7D9A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51585" r="17915" b="34270"/>
          <a:stretch>
            <a:fillRect/>
          </a:stretch>
        </p:blipFill>
        <p:spPr bwMode="auto">
          <a:xfrm>
            <a:off x="6626225" y="6037263"/>
            <a:ext cx="2403475" cy="676275"/>
          </a:xfrm>
          <a:prstGeom prst="rect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13D29D1-A538-914A-934A-5B90956D2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889" y="3985851"/>
            <a:ext cx="7004050" cy="9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 kern="1200">
                <a:solidFill>
                  <a:srgbClr val="0C6BC7"/>
                </a:solidFill>
                <a:latin typeface="+mj-lt"/>
                <a:ea typeface="+mj-ea"/>
                <a:cs typeface="+mj-cs"/>
              </a:defRPr>
            </a:lvl1pPr>
            <a:lvl2pPr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defTabSz="6842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sz="4500" b="1"/>
              <a:t>Questions? </a:t>
            </a:r>
          </a:p>
          <a:p>
            <a:pPr eaLnBrk="1" hangingPunct="1"/>
            <a:r>
              <a:rPr lang="en-US" altLang="en-US" sz="600" b="1"/>
              <a:t>(Not you, Miraj &amp; Abhishek.)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44A90C-4154-0944-92B9-02F57FD8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9538"/>
            <a:ext cx="7886700" cy="46307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0815" indent="-170815" defTabSz="685783" fontAlgn="auto">
              <a:spcAft>
                <a:spcPts val="0"/>
              </a:spcAft>
              <a:defRPr/>
            </a:pPr>
            <a:r>
              <a:rPr lang="en-US" b="1">
                <a:latin typeface="Calibri Light"/>
                <a:cs typeface="Calibri Light"/>
              </a:rPr>
              <a:t>Object Localization</a:t>
            </a:r>
            <a:r>
              <a:rPr lang="en-US"/>
              <a:t> aims to locate the main (or most visible) object in an image.</a:t>
            </a: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r>
              <a:rPr lang="en-US" altLang="en-US">
                <a:latin typeface="Calibri Light"/>
                <a:cs typeface="Calibri Light"/>
              </a:rPr>
              <a:t>Different from image classification as it require both classification of an object and its localization. </a:t>
            </a:r>
            <a:endParaRPr lang="en-US">
              <a:cs typeface="Calibri Light" panose="020F0302020204030204" pitchFamily="34" charset="0"/>
            </a:endParaRP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r>
              <a:rPr lang="en-US">
                <a:latin typeface="Calibri Light"/>
                <a:cs typeface="Calibri Light"/>
              </a:rPr>
              <a:t>A </a:t>
            </a:r>
            <a:r>
              <a:rPr lang="en-US" b="1">
                <a:latin typeface="Calibri Light"/>
                <a:cs typeface="Calibri Light"/>
              </a:rPr>
              <a:t>Bounding box  </a:t>
            </a:r>
            <a:r>
              <a:rPr lang="en-US">
                <a:latin typeface="Calibri Light"/>
                <a:cs typeface="Calibri Light"/>
              </a:rPr>
              <a:t>is usually put around the recognized object.</a:t>
            </a: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10491-1635-3949-BA6A-CE47C71F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Shot Object Detection </a:t>
            </a:r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DAC8C32A-7D40-194D-B178-F49E62DC5A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1EE55EC-4252-804F-AD2D-6026EAB9CFE8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  <p:sp>
        <p:nvSpPr>
          <p:cNvPr id="10244" name="Title 4">
            <a:extLst>
              <a:ext uri="{FF2B5EF4-FFF2-40B4-BE49-F238E27FC236}">
                <a16:creationId xmlns:a16="http://schemas.microsoft.com/office/drawing/2014/main" id="{7EB91F1C-BFFE-1E4A-8F2A-93FDE35B5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12763"/>
            <a:ext cx="7886700" cy="866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What is Object Localization?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43646-1413-B74D-AD3E-C8979D57D6C1}"/>
              </a:ext>
            </a:extLst>
          </p:cNvPr>
          <p:cNvSpPr/>
          <p:nvPr/>
        </p:nvSpPr>
        <p:spPr>
          <a:xfrm>
            <a:off x="6630988" y="6094413"/>
            <a:ext cx="2403475" cy="646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246" name="Picture 8">
            <a:extLst>
              <a:ext uri="{FF2B5EF4-FFF2-40B4-BE49-F238E27FC236}">
                <a16:creationId xmlns:a16="http://schemas.microsoft.com/office/drawing/2014/main" id="{58B750C6-1C9E-A649-AFC2-803A96A7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51585" r="17915" b="34270"/>
          <a:stretch>
            <a:fillRect/>
          </a:stretch>
        </p:blipFill>
        <p:spPr bwMode="auto">
          <a:xfrm>
            <a:off x="6626225" y="6037263"/>
            <a:ext cx="2403475" cy="676275"/>
          </a:xfrm>
          <a:prstGeom prst="rect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 descr="A cat with its mouth open&#10;&#10;Description automatically generated">
            <a:extLst>
              <a:ext uri="{FF2B5EF4-FFF2-40B4-BE49-F238E27FC236}">
                <a16:creationId xmlns:a16="http://schemas.microsoft.com/office/drawing/2014/main" id="{5304C2F3-9694-AE4F-BDD3-ACF85150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39" y="2030026"/>
            <a:ext cx="5332321" cy="279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4F28EF-8EA8-864B-99EF-DBAF127AB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9538"/>
            <a:ext cx="7886700" cy="4630737"/>
          </a:xfrm>
        </p:spPr>
        <p:txBody>
          <a:bodyPr>
            <a:normAutofit lnSpcReduction="10000"/>
          </a:bodyPr>
          <a:lstStyle/>
          <a:p>
            <a:pPr marL="171446" indent="-171446" defTabSz="685783" fontAlgn="auto">
              <a:spcAft>
                <a:spcPts val="0"/>
              </a:spcAft>
              <a:defRPr/>
            </a:pPr>
            <a:r>
              <a:rPr lang="en-US" b="1"/>
              <a:t>Object Detection </a:t>
            </a:r>
            <a:r>
              <a:rPr lang="en-US"/>
              <a:t>combines classification and localization for all objects.</a:t>
            </a:r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  <a:p>
            <a:pPr marL="0" indent="0" defTabSz="685783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/>
              <a:t>Each recognized object is given a </a:t>
            </a:r>
            <a:r>
              <a:rPr lang="en-US" b="1"/>
              <a:t>location (bounding box) </a:t>
            </a:r>
            <a:r>
              <a:rPr lang="en-US"/>
              <a:t>and</a:t>
            </a:r>
            <a:r>
              <a:rPr lang="en-US" b="1"/>
              <a:t> a class label. </a:t>
            </a:r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5FDF4-8952-BC41-8089-A471371B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Shot Object Detection </a:t>
            </a:r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497EA0BA-C5D9-014F-89CB-BEC9916AA4B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C3AE1B9-3AC9-F44F-BC6C-A83A99E8542C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  <p:sp>
        <p:nvSpPr>
          <p:cNvPr id="11268" name="Title 4">
            <a:extLst>
              <a:ext uri="{FF2B5EF4-FFF2-40B4-BE49-F238E27FC236}">
                <a16:creationId xmlns:a16="http://schemas.microsoft.com/office/drawing/2014/main" id="{A6C13657-2C35-804D-A0AC-F054EB0AC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12763"/>
            <a:ext cx="7886700" cy="866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Object Detection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2E9B9-B764-E441-9A5E-EB132A2E9563}"/>
              </a:ext>
            </a:extLst>
          </p:cNvPr>
          <p:cNvSpPr/>
          <p:nvPr/>
        </p:nvSpPr>
        <p:spPr>
          <a:xfrm>
            <a:off x="6630988" y="6094413"/>
            <a:ext cx="2403475" cy="646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270" name="Picture 8">
            <a:extLst>
              <a:ext uri="{FF2B5EF4-FFF2-40B4-BE49-F238E27FC236}">
                <a16:creationId xmlns:a16="http://schemas.microsoft.com/office/drawing/2014/main" id="{5443AAF7-B700-E04F-801D-58DDEED7F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51585" r="17915" b="34270"/>
          <a:stretch>
            <a:fillRect/>
          </a:stretch>
        </p:blipFill>
        <p:spPr bwMode="auto">
          <a:xfrm>
            <a:off x="6626225" y="6037263"/>
            <a:ext cx="2403475" cy="676275"/>
          </a:xfrm>
          <a:prstGeom prst="rect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9" descr="A dog sitting in the grass&#10;&#10;Description automatically generated">
            <a:extLst>
              <a:ext uri="{FF2B5EF4-FFF2-40B4-BE49-F238E27FC236}">
                <a16:creationId xmlns:a16="http://schemas.microsoft.com/office/drawing/2014/main" id="{BC523933-62B8-5B42-8AE9-2623F2963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154" b="5650"/>
          <a:stretch>
            <a:fillRect/>
          </a:stretch>
        </p:blipFill>
        <p:spPr bwMode="auto">
          <a:xfrm>
            <a:off x="957263" y="1893888"/>
            <a:ext cx="4645025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7" descr="A double decker bus on a city street&#10;&#10;Description automatically generated">
            <a:extLst>
              <a:ext uri="{FF2B5EF4-FFF2-40B4-BE49-F238E27FC236}">
                <a16:creationId xmlns:a16="http://schemas.microsoft.com/office/drawing/2014/main" id="{2C650466-D910-EC48-941E-E3CA4A76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" r="21265" b="6680"/>
          <a:stretch>
            <a:fillRect/>
          </a:stretch>
        </p:blipFill>
        <p:spPr bwMode="auto">
          <a:xfrm>
            <a:off x="4919663" y="1885950"/>
            <a:ext cx="2913062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CABB16-9422-074B-BA96-7F4B6BA50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9538"/>
            <a:ext cx="7886700" cy="4630737"/>
          </a:xfrm>
        </p:spPr>
        <p:txBody>
          <a:bodyPr/>
          <a:lstStyle/>
          <a:p>
            <a:pPr marL="171446" indent="-171446" defTabSz="685783" fontAlgn="auto">
              <a:spcAft>
                <a:spcPts val="0"/>
              </a:spcAft>
              <a:defRPr/>
            </a:pPr>
            <a:r>
              <a:rPr lang="en-US"/>
              <a:t>Training a detector requires many training examples per class.</a:t>
            </a:r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  <a:p>
            <a:pPr marL="171446" indent="-171446" defTabSz="685783" fontAlgn="auto">
              <a:spcAft>
                <a:spcPts val="0"/>
              </a:spcAft>
              <a:defRPr/>
            </a:pPr>
            <a:r>
              <a:rPr lang="en-US"/>
              <a:t>To introduce new classes, there should be many examples to </a:t>
            </a:r>
            <a:r>
              <a:rPr lang="en-US" b="1"/>
              <a:t>re-train</a:t>
            </a:r>
            <a:r>
              <a:rPr lang="en-US"/>
              <a:t> or </a:t>
            </a:r>
            <a:r>
              <a:rPr lang="en-US" b="1"/>
              <a:t>fine-tune</a:t>
            </a:r>
            <a:r>
              <a:rPr lang="en-US"/>
              <a:t> the model.</a:t>
            </a:r>
          </a:p>
          <a:p>
            <a:pPr marL="171446" indent="-171446" defTabSz="685783" fontAlgn="auto">
              <a:spcAft>
                <a:spcPts val="0"/>
              </a:spcAft>
              <a:defRPr/>
            </a:pPr>
            <a:endParaRPr lang="en-US"/>
          </a:p>
          <a:p>
            <a:pPr marL="171446" indent="-171446" defTabSz="685783" fontAlgn="auto">
              <a:spcAft>
                <a:spcPts val="0"/>
              </a:spcAft>
              <a:defRPr/>
            </a:pPr>
            <a:r>
              <a:rPr lang="en-US" b="1"/>
              <a:t>Few Shot Detection </a:t>
            </a:r>
            <a:r>
              <a:rPr lang="en-US"/>
              <a:t>is an active area that attempts to use as few training examples for </a:t>
            </a:r>
            <a:r>
              <a:rPr lang="en-US" b="1"/>
              <a:t>novel classes</a:t>
            </a:r>
            <a:r>
              <a:rPr lang="en-US"/>
              <a:t> of objects. </a:t>
            </a:r>
          </a:p>
          <a:p>
            <a:pPr marL="0" indent="0" defTabSz="685783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/>
          </a:p>
          <a:p>
            <a:pPr marL="171446" indent="-171446" defTabSz="685783" fontAlgn="auto">
              <a:spcAft>
                <a:spcPts val="0"/>
              </a:spcAft>
              <a:defRPr/>
            </a:pPr>
            <a:r>
              <a:rPr lang="en-US"/>
              <a:t>There are two prominent approaches: </a:t>
            </a:r>
          </a:p>
          <a:p>
            <a:pPr marL="0" indent="0" defTabSz="685783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/>
              <a:t>	Meta-learning &amp; Few-shot finetuning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449F53-94D1-AA4D-8311-4041628B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Shot Object Detection </a:t>
            </a:r>
          </a:p>
        </p:txBody>
      </p:sp>
      <p:sp>
        <p:nvSpPr>
          <p:cNvPr id="12291" name="Slide Number Placeholder 3">
            <a:extLst>
              <a:ext uri="{FF2B5EF4-FFF2-40B4-BE49-F238E27FC236}">
                <a16:creationId xmlns:a16="http://schemas.microsoft.com/office/drawing/2014/main" id="{B07A44C0-6453-3644-AC17-66785ADD1B9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1218F39-D85F-D443-8B69-F09FAAC209FE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/>
          </a:p>
        </p:txBody>
      </p:sp>
      <p:sp>
        <p:nvSpPr>
          <p:cNvPr id="12292" name="Title 4">
            <a:extLst>
              <a:ext uri="{FF2B5EF4-FFF2-40B4-BE49-F238E27FC236}">
                <a16:creationId xmlns:a16="http://schemas.microsoft.com/office/drawing/2014/main" id="{48DDD500-2154-AB41-BBA9-CBB4C5F9B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12763"/>
            <a:ext cx="7886700" cy="866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Few Shot Detection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26F231-7E0F-AF40-AA3A-123EF50A2353}"/>
              </a:ext>
            </a:extLst>
          </p:cNvPr>
          <p:cNvSpPr/>
          <p:nvPr/>
        </p:nvSpPr>
        <p:spPr>
          <a:xfrm>
            <a:off x="6630988" y="6094413"/>
            <a:ext cx="2403475" cy="646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294" name="Picture 8">
            <a:extLst>
              <a:ext uri="{FF2B5EF4-FFF2-40B4-BE49-F238E27FC236}">
                <a16:creationId xmlns:a16="http://schemas.microsoft.com/office/drawing/2014/main" id="{6AA19436-A4F9-794D-9E05-41626F6F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51585" r="17915" b="34270"/>
          <a:stretch>
            <a:fillRect/>
          </a:stretch>
        </p:blipFill>
        <p:spPr bwMode="auto">
          <a:xfrm>
            <a:off x="6626225" y="6037263"/>
            <a:ext cx="2403475" cy="676275"/>
          </a:xfrm>
          <a:prstGeom prst="rect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001F8-DE34-5541-AEDB-F7D0DE605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Shot Object Detection </a:t>
            </a:r>
          </a:p>
        </p:txBody>
      </p:sp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8ED3EDD5-E15A-AE41-801D-73386FA149C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F84D8D-C5E4-4C4B-ADDE-AF11F91D2488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/>
          </a:p>
        </p:txBody>
      </p:sp>
      <p:sp>
        <p:nvSpPr>
          <p:cNvPr id="13315" name="Title 4">
            <a:extLst>
              <a:ext uri="{FF2B5EF4-FFF2-40B4-BE49-F238E27FC236}">
                <a16:creationId xmlns:a16="http://schemas.microsoft.com/office/drawing/2014/main" id="{DCF2F61A-A92A-F04C-89D1-65F571A98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12763"/>
            <a:ext cx="7886700" cy="866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Meta-Learning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F77CD-0858-854D-B06F-9F6A4C69CE62}"/>
              </a:ext>
            </a:extLst>
          </p:cNvPr>
          <p:cNvSpPr/>
          <p:nvPr/>
        </p:nvSpPr>
        <p:spPr>
          <a:xfrm>
            <a:off x="6630988" y="6094413"/>
            <a:ext cx="2403475" cy="646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317" name="Picture 8">
            <a:extLst>
              <a:ext uri="{FF2B5EF4-FFF2-40B4-BE49-F238E27FC236}">
                <a16:creationId xmlns:a16="http://schemas.microsoft.com/office/drawing/2014/main" id="{CB0F5B4A-AE15-F44A-A5C3-DF872AE4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51585" r="17915" b="34270"/>
          <a:stretch>
            <a:fillRect/>
          </a:stretch>
        </p:blipFill>
        <p:spPr bwMode="auto">
          <a:xfrm>
            <a:off x="6626225" y="6037263"/>
            <a:ext cx="2403475" cy="676275"/>
          </a:xfrm>
          <a:prstGeom prst="rect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2838F71-C4C5-454E-9C2F-E39034BD5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9538"/>
            <a:ext cx="7886700" cy="4673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685783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/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r>
              <a:rPr lang="en-US">
                <a:latin typeface="Calibri Light"/>
                <a:cs typeface="Calibri Light"/>
              </a:rPr>
              <a:t>A meta-learner obtains class-level meta features. </a:t>
            </a: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r>
              <a:rPr lang="en-US">
                <a:latin typeface="Calibri Light"/>
                <a:cs typeface="Calibri Light"/>
              </a:rPr>
              <a:t>The model generalizes to novel classes through </a:t>
            </a:r>
            <a:r>
              <a:rPr lang="en-US" b="1">
                <a:latin typeface="Calibri Light"/>
                <a:cs typeface="Calibri Light"/>
              </a:rPr>
              <a:t>feature re-weighting </a:t>
            </a:r>
            <a:r>
              <a:rPr lang="en-US">
                <a:latin typeface="Calibri Light"/>
                <a:cs typeface="Calibri Light"/>
              </a:rPr>
              <a:t>(Kang et al. 2019) or </a:t>
            </a:r>
            <a:r>
              <a:rPr lang="en-US" b="1">
                <a:latin typeface="Calibri Light"/>
                <a:cs typeface="Calibri Light"/>
              </a:rPr>
              <a:t>class specific weight generation</a:t>
            </a:r>
            <a:r>
              <a:rPr lang="en-US">
                <a:latin typeface="Calibri Light"/>
                <a:cs typeface="Calibri Light"/>
              </a:rPr>
              <a:t> (Yan et. al. 2019).</a:t>
            </a: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r>
              <a:rPr lang="en-US">
                <a:latin typeface="Calibri Light"/>
                <a:cs typeface="Calibri Light"/>
              </a:rPr>
              <a:t>Generally, training is done in two stages. </a:t>
            </a:r>
            <a:endParaRPr lang="en-US">
              <a:cs typeface="Calibri Light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44F022-B2C8-D84B-9756-38D9DFF85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19" r="131"/>
          <a:stretch/>
        </p:blipFill>
        <p:spPr>
          <a:xfrm>
            <a:off x="1175353" y="1427331"/>
            <a:ext cx="6748999" cy="27022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F83DE-22EF-544D-9B07-F414F76D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Shot Object Detection </a:t>
            </a:r>
          </a:p>
        </p:txBody>
      </p:sp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FF0EFB21-B966-E04D-857E-797DE8FEF9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3920228-4021-7D41-98C1-F03466DA07CA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/>
          </a:p>
        </p:txBody>
      </p:sp>
      <p:sp>
        <p:nvSpPr>
          <p:cNvPr id="14339" name="Title 4">
            <a:extLst>
              <a:ext uri="{FF2B5EF4-FFF2-40B4-BE49-F238E27FC236}">
                <a16:creationId xmlns:a16="http://schemas.microsoft.com/office/drawing/2014/main" id="{4E94D372-DEF4-924E-B97D-15B88C0C3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12763"/>
            <a:ext cx="7886700" cy="866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Few-shot Finetuning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6CACA-6F1E-514E-9CDF-4419A16C7394}"/>
              </a:ext>
            </a:extLst>
          </p:cNvPr>
          <p:cNvSpPr/>
          <p:nvPr/>
        </p:nvSpPr>
        <p:spPr>
          <a:xfrm>
            <a:off x="6630988" y="6094413"/>
            <a:ext cx="2403475" cy="646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116CC569-64CD-3346-AB87-EF7D73469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51585" r="17915" b="34270"/>
          <a:stretch>
            <a:fillRect/>
          </a:stretch>
        </p:blipFill>
        <p:spPr bwMode="auto">
          <a:xfrm>
            <a:off x="6626225" y="6037263"/>
            <a:ext cx="2403475" cy="676275"/>
          </a:xfrm>
          <a:prstGeom prst="rect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4FDDEED-D215-C541-A879-565B295E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9538"/>
            <a:ext cx="7886700" cy="4673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685783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/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r>
              <a:rPr lang="en-US">
                <a:cs typeface="Calibri Light" panose="020F0302020204030204" pitchFamily="34" charset="0"/>
              </a:rPr>
              <a:t>Backbone: </a:t>
            </a:r>
            <a:r>
              <a:rPr lang="en-US" b="1">
                <a:cs typeface="Calibri Light" panose="020F0302020204030204" pitchFamily="34" charset="0"/>
              </a:rPr>
              <a:t>ResNet</a:t>
            </a:r>
          </a:p>
          <a:p>
            <a:pPr marL="170815" indent="-170815" defTabSz="685783" fontAlgn="auto">
              <a:spcAft>
                <a:spcPts val="0"/>
              </a:spcAft>
              <a:defRPr/>
            </a:pPr>
            <a:r>
              <a:rPr lang="en-US">
                <a:cs typeface="Calibri Light" panose="020F0302020204030204" pitchFamily="34" charset="0"/>
              </a:rPr>
              <a:t>ROI Feat. Extractor</a:t>
            </a:r>
            <a:r>
              <a:rPr lang="en-US" b="1">
                <a:cs typeface="Calibri Light" panose="020F0302020204030204" pitchFamily="34" charset="0"/>
              </a:rPr>
              <a:t>: Faster-RCNN (</a:t>
            </a:r>
            <a:r>
              <a:rPr lang="en-US">
                <a:latin typeface="Calibri Light"/>
                <a:cs typeface="Calibri Light"/>
              </a:rPr>
              <a:t>Ren et al., 2015</a:t>
            </a:r>
            <a:r>
              <a:rPr lang="en-US" b="1">
                <a:cs typeface="Calibri Light" panose="020F0302020204030204" pitchFamily="34" charset="0"/>
              </a:rPr>
              <a:t>) </a:t>
            </a: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EADCA7-92EA-E74C-AFDB-CC3551149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" b="244"/>
          <a:stretch/>
        </p:blipFill>
        <p:spPr>
          <a:xfrm>
            <a:off x="583597" y="1139162"/>
            <a:ext cx="7988735" cy="36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F83DE-22EF-544D-9B07-F414F76D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Few Shot Object Detection </a:t>
            </a:r>
          </a:p>
        </p:txBody>
      </p:sp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FF0EFB21-B966-E04D-857E-797DE8FEF9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3920228-4021-7D41-98C1-F03466DA07CA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/>
          </a:p>
        </p:txBody>
      </p:sp>
      <p:sp>
        <p:nvSpPr>
          <p:cNvPr id="14339" name="Title 4">
            <a:extLst>
              <a:ext uri="{FF2B5EF4-FFF2-40B4-BE49-F238E27FC236}">
                <a16:creationId xmlns:a16="http://schemas.microsoft.com/office/drawing/2014/main" id="{4E94D372-DEF4-924E-B97D-15B88C0C3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512763"/>
            <a:ext cx="7886700" cy="866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Few-shot Finetuning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6CACA-6F1E-514E-9CDF-4419A16C7394}"/>
              </a:ext>
            </a:extLst>
          </p:cNvPr>
          <p:cNvSpPr/>
          <p:nvPr/>
        </p:nvSpPr>
        <p:spPr>
          <a:xfrm>
            <a:off x="6630988" y="6094413"/>
            <a:ext cx="2403475" cy="646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8">
            <a:extLst>
              <a:ext uri="{FF2B5EF4-FFF2-40B4-BE49-F238E27FC236}">
                <a16:creationId xmlns:a16="http://schemas.microsoft.com/office/drawing/2014/main" id="{116CC569-64CD-3346-AB87-EF7D73469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51585" r="17915" b="34270"/>
          <a:stretch>
            <a:fillRect/>
          </a:stretch>
        </p:blipFill>
        <p:spPr bwMode="auto">
          <a:xfrm>
            <a:off x="6626225" y="6037263"/>
            <a:ext cx="2403475" cy="676275"/>
          </a:xfrm>
          <a:prstGeom prst="rect">
            <a:avLst/>
          </a:prstGeom>
          <a:solidFill>
            <a:schemeClr val="bg1">
              <a:alpha val="9882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4FDDEED-D215-C541-A879-565B295E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9538"/>
            <a:ext cx="7886700" cy="4673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685783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/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170815" indent="-170815" defTabSz="685783" fontAlgn="auto">
              <a:spcAft>
                <a:spcPts val="0"/>
              </a:spcAft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endParaRPr lang="en-US">
              <a:cs typeface="Calibri Light" panose="020F0302020204030204" pitchFamily="34" charset="0"/>
            </a:endParaRP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endParaRPr lang="en-US" sz="2000">
              <a:latin typeface="Calibri Light"/>
              <a:cs typeface="Calibri Light"/>
            </a:endParaRP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r>
              <a:rPr lang="en-US" sz="2000">
                <a:latin typeface="Calibri Light"/>
                <a:cs typeface="Calibri Light"/>
              </a:rPr>
              <a:t>Proposed by Wang et. al. 2020,  the entire network is not tuned to novel category samples but </a:t>
            </a:r>
            <a:r>
              <a:rPr lang="en-US" sz="2000" b="1">
                <a:latin typeface="Calibri Light"/>
                <a:cs typeface="Calibri Light"/>
              </a:rPr>
              <a:t>only the last layers of the detecto</a:t>
            </a:r>
            <a:r>
              <a:rPr lang="en-US" sz="2000">
                <a:latin typeface="Calibri Light"/>
                <a:cs typeface="Calibri Light"/>
              </a:rPr>
              <a:t>r.</a:t>
            </a:r>
            <a:endParaRPr lang="en-US" sz="2000">
              <a:cs typeface="Calibri Light"/>
            </a:endParaRPr>
          </a:p>
          <a:p>
            <a:pPr marL="0" indent="0" defTabSz="685783" fontAlgn="auto">
              <a:spcAft>
                <a:spcPts val="0"/>
              </a:spcAft>
              <a:buNone/>
              <a:defRPr/>
            </a:pPr>
            <a:endParaRPr lang="en-US">
              <a:cs typeface="Calibri Light" panose="020F030202020403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7ECE21-51E0-B94B-9EE6-D47968B83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4"/>
          <a:stretch/>
        </p:blipFill>
        <p:spPr>
          <a:xfrm>
            <a:off x="784021" y="1355844"/>
            <a:ext cx="8189666" cy="372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85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9350D-51D5-BD49-BCA8-E3BA685261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265" y="1179988"/>
                <a:ext cx="7886700" cy="4631071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sz="2400">
                    <a:latin typeface="Calibri Light"/>
                    <a:cs typeface="Calibri Light"/>
                  </a:rPr>
                  <a:t>•</a:t>
                </a:r>
                <a:r>
                  <a:rPr lang="en-US" sz="2400" b="1">
                    <a:latin typeface="Calibri Light"/>
                    <a:cs typeface="Calibri Light"/>
                  </a:rPr>
                  <a:t>Base model training: </a:t>
                </a:r>
                <a:r>
                  <a:rPr lang="en-US" sz="2400">
                    <a:latin typeface="Calibri Light"/>
                    <a:cs typeface="Calibri Light"/>
                  </a:rPr>
                  <a:t>The feature extractor and the box predictors are trained over the base class datapoints.  </a:t>
                </a:r>
              </a:p>
              <a:p>
                <a:pPr marL="0" indent="0">
                  <a:buNone/>
                </a:pPr>
                <a:r>
                  <a:rPr lang="en-US" sz="2400">
                    <a:latin typeface="Calibri Light"/>
                    <a:cs typeface="Calibri Light"/>
                  </a:rPr>
                  <a:t>Backpropagation is done over </a:t>
                </a:r>
                <a:endParaRPr lang="en-US" sz="24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𝑟𝑝𝑛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𝑐𝑙𝑠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𝑙𝑜𝑐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>
                  <a:latin typeface="Calibri Light"/>
                  <a:cs typeface="Calibri Light"/>
                </a:endParaRPr>
              </a:p>
              <a:p>
                <a:pPr marL="0" indent="0">
                  <a:buNone/>
                </a:pPr>
                <a:r>
                  <a:rPr lang="en-US" sz="2400">
                    <a:latin typeface="Calibri Light"/>
                    <a:cs typeface="Calibri Light"/>
                  </a:rPr>
                  <a:t>where</a:t>
                </a:r>
                <a:r>
                  <a:rPr lang="en-IN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𝑟𝑝𝑛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latin typeface="Calibri Light"/>
                    <a:cs typeface="Calibri Light"/>
                  </a:rPr>
                  <a:t>is applied to the output of the RPN,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latin typeface="Calibri Light"/>
                    <a:cs typeface="Calibri Light"/>
                  </a:rPr>
                  <a:t>is a cross-entropy loss for the box classifier,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latin typeface="Calibri Light"/>
                    <a:cs typeface="Calibri Light"/>
                  </a:rPr>
                  <a:t>is a smoothed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>
                    <a:latin typeface="Calibri Light"/>
                    <a:cs typeface="Calibri Light"/>
                  </a:rPr>
                  <a:t> loss for the box regressor.</a:t>
                </a:r>
              </a:p>
              <a:p>
                <a:pPr marL="0" indent="0">
                  <a:buNone/>
                </a:pPr>
                <a:endParaRPr lang="en-US" sz="2400">
                  <a:latin typeface="Calibri Light"/>
                  <a:cs typeface="Calibri Light"/>
                </a:endParaRPr>
              </a:p>
              <a:p>
                <a:pPr marL="0" indent="0">
                  <a:buNone/>
                </a:pPr>
                <a:r>
                  <a:rPr lang="en-US" sz="2400">
                    <a:latin typeface="Calibri Light"/>
                    <a:cs typeface="Calibri Light"/>
                  </a:rPr>
                  <a:t>•</a:t>
                </a:r>
                <a:r>
                  <a:rPr lang="en-US" sz="2400" b="1">
                    <a:latin typeface="Calibri Light"/>
                    <a:cs typeface="Calibri Light"/>
                  </a:rPr>
                  <a:t>Few Shot Fine tuning: </a:t>
                </a:r>
                <a:r>
                  <a:rPr lang="en-US" sz="2400">
                    <a:latin typeface="Calibri Light"/>
                    <a:cs typeface="Calibri Light"/>
                  </a:rPr>
                  <a:t> The weights of the box classifier and regressor are first randomly initialized and then </a:t>
                </a:r>
                <a:r>
                  <a:rPr lang="en-US" sz="2400" i="1">
                    <a:latin typeface="Calibri Light"/>
                    <a:cs typeface="Calibri Light"/>
                  </a:rPr>
                  <a:t>K </a:t>
                </a:r>
                <a:r>
                  <a:rPr lang="en-US" sz="2400">
                    <a:latin typeface="Calibri Light"/>
                    <a:cs typeface="Calibri Light"/>
                  </a:rPr>
                  <a:t>shots of the novel classes are used to fine tuned these weights. </a:t>
                </a:r>
                <a:endParaRPr lang="en-US" sz="2400"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709350D-51D5-BD49-BCA8-E3BA68526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265" y="1179988"/>
                <a:ext cx="7886700" cy="4631071"/>
              </a:xfrm>
              <a:blipFill>
                <a:blip r:embed="rId2"/>
                <a:stretch>
                  <a:fillRect l="-1159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3CDA3-31A9-444F-B4CA-28705F9F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Few Shot Object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B2D8-F4D5-1242-8815-C5495880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45271" y="6374967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FC3F6AE-AD21-3A4B-A269-25E16ECD663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11CBBC-CD14-7646-B7F6-BDA9A82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5" y="512271"/>
            <a:ext cx="7666832" cy="534670"/>
          </a:xfrm>
        </p:spPr>
        <p:txBody>
          <a:bodyPr/>
          <a:lstStyle/>
          <a:p>
            <a:r>
              <a:rPr lang="en-US"/>
              <a:t>Training:  Process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70681-82A6-7849-B259-A3EBB7EBC2FC}"/>
              </a:ext>
            </a:extLst>
          </p:cNvPr>
          <p:cNvSpPr/>
          <p:nvPr/>
        </p:nvSpPr>
        <p:spPr>
          <a:xfrm>
            <a:off x="6631371" y="6094048"/>
            <a:ext cx="2403299" cy="6460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01931-3D0B-4D48-A983-B4DD48F62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0" t="51586" r="17916" b="34269"/>
          <a:stretch/>
        </p:blipFill>
        <p:spPr>
          <a:xfrm>
            <a:off x="6626401" y="6037036"/>
            <a:ext cx="2403299" cy="67586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1636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-OD_slides" id="{332E1619-BCDD-F744-87CB-BD0ABB77268A}" vid="{0D9C2B27-94F9-DB47-847D-31C89C538A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1201</Words>
  <Application>Microsoft Macintosh PowerPoint</Application>
  <PresentationFormat>On-screen Show (4:3)</PresentationFormat>
  <Paragraphs>228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What is Image Classification?  </vt:lpstr>
      <vt:lpstr>What is Object Localization?  </vt:lpstr>
      <vt:lpstr>Object Detection </vt:lpstr>
      <vt:lpstr>Few Shot Detection </vt:lpstr>
      <vt:lpstr>Meta-Learning  </vt:lpstr>
      <vt:lpstr>Few-shot Finetuning   </vt:lpstr>
      <vt:lpstr>Few-shot Finetuning   </vt:lpstr>
      <vt:lpstr>Training:  Process </vt:lpstr>
      <vt:lpstr>Training : Euclidean Distance based Similarity </vt:lpstr>
      <vt:lpstr>Data  </vt:lpstr>
      <vt:lpstr>Experimental Setup  </vt:lpstr>
      <vt:lpstr>Results</vt:lpstr>
      <vt:lpstr>Results : COCO- 1 Shot </vt:lpstr>
      <vt:lpstr>Results : COCO- 5 Shot   </vt:lpstr>
      <vt:lpstr>Results : COCO- 10 Shot   </vt:lpstr>
      <vt:lpstr>Results: PASCAL- 1 Shot   </vt:lpstr>
      <vt:lpstr>Results: PASCAL- 5 Shot     </vt:lpstr>
      <vt:lpstr>Results: PASCAL- 10 Shot     </vt:lpstr>
      <vt:lpstr>Results: KITTI –1 Shot   </vt:lpstr>
      <vt:lpstr>Results: KITTI –5 Shot   </vt:lpstr>
      <vt:lpstr>Results: KITTI –10 Shot   </vt:lpstr>
      <vt:lpstr>Conclusion  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 Bernard Uwineza</dc:creator>
  <cp:lastModifiedBy>Jean Bernard Uwineza</cp:lastModifiedBy>
  <cp:revision>2</cp:revision>
  <dcterms:created xsi:type="dcterms:W3CDTF">2020-05-30T21:17:04Z</dcterms:created>
  <dcterms:modified xsi:type="dcterms:W3CDTF">2020-06-02T23:36:14Z</dcterms:modified>
</cp:coreProperties>
</file>